
<file path=[Content_Types].xml><?xml version="1.0" encoding="utf-8"?>
<Types xmlns="http://schemas.openxmlformats.org/package/2006/content-types">
  <Default Extension="png" ContentType="image/png"/>
  <Default Extension="tmp" ContentType="image/pn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theme/theme2.xml" ContentType="application/vnd.openxmlformats-officedocument.theme+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5" r:id="rId1"/>
    <p:sldMasterId id="2147483759" r:id="rId2"/>
    <p:sldMasterId id="2147483776" r:id="rId3"/>
  </p:sldMasterIdLst>
  <p:notesMasterIdLst>
    <p:notesMasterId r:id="rId68"/>
  </p:notesMasterIdLst>
  <p:sldIdLst>
    <p:sldId id="345" r:id="rId4"/>
    <p:sldId id="256" r:id="rId5"/>
    <p:sldId id="297" r:id="rId6"/>
    <p:sldId id="295" r:id="rId7"/>
    <p:sldId id="300" r:id="rId8"/>
    <p:sldId id="298" r:id="rId9"/>
    <p:sldId id="299" r:id="rId10"/>
    <p:sldId id="294" r:id="rId11"/>
    <p:sldId id="353" r:id="rId12"/>
    <p:sldId id="314" r:id="rId13"/>
    <p:sldId id="307" r:id="rId14"/>
    <p:sldId id="308" r:id="rId15"/>
    <p:sldId id="260" r:id="rId16"/>
    <p:sldId id="261" r:id="rId17"/>
    <p:sldId id="349" r:id="rId18"/>
    <p:sldId id="312" r:id="rId19"/>
    <p:sldId id="311" r:id="rId20"/>
    <p:sldId id="334" r:id="rId21"/>
    <p:sldId id="335" r:id="rId22"/>
    <p:sldId id="336" r:id="rId23"/>
    <p:sldId id="289" r:id="rId24"/>
    <p:sldId id="276" r:id="rId25"/>
    <p:sldId id="277" r:id="rId26"/>
    <p:sldId id="287" r:id="rId27"/>
    <p:sldId id="278" r:id="rId28"/>
    <p:sldId id="274" r:id="rId29"/>
    <p:sldId id="340" r:id="rId30"/>
    <p:sldId id="281" r:id="rId31"/>
    <p:sldId id="306" r:id="rId32"/>
    <p:sldId id="343" r:id="rId33"/>
    <p:sldId id="264" r:id="rId34"/>
    <p:sldId id="265" r:id="rId35"/>
    <p:sldId id="263" r:id="rId36"/>
    <p:sldId id="267" r:id="rId37"/>
    <p:sldId id="293" r:id="rId38"/>
    <p:sldId id="268" r:id="rId39"/>
    <p:sldId id="303" r:id="rId40"/>
    <p:sldId id="269" r:id="rId41"/>
    <p:sldId id="271" r:id="rId42"/>
    <p:sldId id="305" r:id="rId43"/>
    <p:sldId id="352" r:id="rId44"/>
    <p:sldId id="347" r:id="rId45"/>
    <p:sldId id="348" r:id="rId46"/>
    <p:sldId id="351" r:id="rId47"/>
    <p:sldId id="344" r:id="rId48"/>
    <p:sldId id="357" r:id="rId49"/>
    <p:sldId id="364" r:id="rId50"/>
    <p:sldId id="365" r:id="rId51"/>
    <p:sldId id="366" r:id="rId52"/>
    <p:sldId id="367" r:id="rId53"/>
    <p:sldId id="368" r:id="rId54"/>
    <p:sldId id="363" r:id="rId55"/>
    <p:sldId id="369" r:id="rId56"/>
    <p:sldId id="327" r:id="rId57"/>
    <p:sldId id="328" r:id="rId58"/>
    <p:sldId id="329" r:id="rId59"/>
    <p:sldId id="330" r:id="rId60"/>
    <p:sldId id="331" r:id="rId61"/>
    <p:sldId id="359" r:id="rId62"/>
    <p:sldId id="360" r:id="rId63"/>
    <p:sldId id="361" r:id="rId64"/>
    <p:sldId id="362" r:id="rId65"/>
    <p:sldId id="356" r:id="rId66"/>
    <p:sldId id="342" r:id="rId6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0000" autoAdjust="0"/>
    <p:restoredTop sz="94660"/>
  </p:normalViewPr>
  <p:slideViewPr>
    <p:cSldViewPr snapToGrid="0">
      <p:cViewPr varScale="1">
        <p:scale>
          <a:sx n="67" d="100"/>
          <a:sy n="67" d="100"/>
        </p:scale>
        <p:origin x="450" y="6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3.xml"/><Relationship Id="rId21" Type="http://schemas.openxmlformats.org/officeDocument/2006/relationships/slide" Target="slides/slide18.xml"/><Relationship Id="rId42" Type="http://schemas.openxmlformats.org/officeDocument/2006/relationships/slide" Target="slides/slide39.xml"/><Relationship Id="rId47" Type="http://schemas.openxmlformats.org/officeDocument/2006/relationships/slide" Target="slides/slide44.xml"/><Relationship Id="rId63" Type="http://schemas.openxmlformats.org/officeDocument/2006/relationships/slide" Target="slides/slide60.xml"/><Relationship Id="rId68" Type="http://schemas.openxmlformats.org/officeDocument/2006/relationships/notesMaster" Target="notesMasters/notesMaster1.xml"/><Relationship Id="rId7" Type="http://schemas.openxmlformats.org/officeDocument/2006/relationships/slide" Target="slides/slide4.xml"/><Relationship Id="rId71"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3.xml"/><Relationship Id="rId29" Type="http://schemas.openxmlformats.org/officeDocument/2006/relationships/slide" Target="slides/slide26.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slide" Target="slides/slide37.xml"/><Relationship Id="rId45" Type="http://schemas.openxmlformats.org/officeDocument/2006/relationships/slide" Target="slides/slide42.xml"/><Relationship Id="rId53" Type="http://schemas.openxmlformats.org/officeDocument/2006/relationships/slide" Target="slides/slide50.xml"/><Relationship Id="rId58" Type="http://schemas.openxmlformats.org/officeDocument/2006/relationships/slide" Target="slides/slide55.xml"/><Relationship Id="rId66" Type="http://schemas.openxmlformats.org/officeDocument/2006/relationships/slide" Target="slides/slide63.xml"/><Relationship Id="rId5" Type="http://schemas.openxmlformats.org/officeDocument/2006/relationships/slide" Target="slides/slide2.xml"/><Relationship Id="rId61" Type="http://schemas.openxmlformats.org/officeDocument/2006/relationships/slide" Target="slides/slide58.xml"/><Relationship Id="rId19" Type="http://schemas.openxmlformats.org/officeDocument/2006/relationships/slide" Target="slides/slide1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slide" Target="slides/slide40.xml"/><Relationship Id="rId48" Type="http://schemas.openxmlformats.org/officeDocument/2006/relationships/slide" Target="slides/slide45.xml"/><Relationship Id="rId56" Type="http://schemas.openxmlformats.org/officeDocument/2006/relationships/slide" Target="slides/slide53.xml"/><Relationship Id="rId64" Type="http://schemas.openxmlformats.org/officeDocument/2006/relationships/slide" Target="slides/slide61.xml"/><Relationship Id="rId69" Type="http://schemas.openxmlformats.org/officeDocument/2006/relationships/presProps" Target="presProps.xml"/><Relationship Id="rId8" Type="http://schemas.openxmlformats.org/officeDocument/2006/relationships/slide" Target="slides/slide5.xml"/><Relationship Id="rId51" Type="http://schemas.openxmlformats.org/officeDocument/2006/relationships/slide" Target="slides/slide48.xml"/><Relationship Id="rId72" Type="http://schemas.openxmlformats.org/officeDocument/2006/relationships/tableStyles" Target="tableStyles.xml"/><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slide" Target="slides/slide43.xml"/><Relationship Id="rId59" Type="http://schemas.openxmlformats.org/officeDocument/2006/relationships/slide" Target="slides/slide56.xml"/><Relationship Id="rId67" Type="http://schemas.openxmlformats.org/officeDocument/2006/relationships/slide" Target="slides/slide64.xml"/><Relationship Id="rId20" Type="http://schemas.openxmlformats.org/officeDocument/2006/relationships/slide" Target="slides/slide17.xml"/><Relationship Id="rId41" Type="http://schemas.openxmlformats.org/officeDocument/2006/relationships/slide" Target="slides/slide38.xml"/><Relationship Id="rId54" Type="http://schemas.openxmlformats.org/officeDocument/2006/relationships/slide" Target="slides/slide51.xml"/><Relationship Id="rId62" Type="http://schemas.openxmlformats.org/officeDocument/2006/relationships/slide" Target="slides/slide59.xml"/><Relationship Id="rId7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3.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49" Type="http://schemas.openxmlformats.org/officeDocument/2006/relationships/slide" Target="slides/slide46.xml"/><Relationship Id="rId57" Type="http://schemas.openxmlformats.org/officeDocument/2006/relationships/slide" Target="slides/slide54.xml"/><Relationship Id="rId10" Type="http://schemas.openxmlformats.org/officeDocument/2006/relationships/slide" Target="slides/slide7.xml"/><Relationship Id="rId31" Type="http://schemas.openxmlformats.org/officeDocument/2006/relationships/slide" Target="slides/slide28.xml"/><Relationship Id="rId44" Type="http://schemas.openxmlformats.org/officeDocument/2006/relationships/slide" Target="slides/slide41.xml"/><Relationship Id="rId52" Type="http://schemas.openxmlformats.org/officeDocument/2006/relationships/slide" Target="slides/slide49.xml"/><Relationship Id="rId60" Type="http://schemas.openxmlformats.org/officeDocument/2006/relationships/slide" Target="slides/slide57.xml"/><Relationship Id="rId65" Type="http://schemas.openxmlformats.org/officeDocument/2006/relationships/slide" Target="slides/slide62.xml"/><Relationship Id="rId4" Type="http://schemas.openxmlformats.org/officeDocument/2006/relationships/slide" Target="slides/slide1.xml"/><Relationship Id="rId9" Type="http://schemas.openxmlformats.org/officeDocument/2006/relationships/slide" Target="slides/slide6.xml"/><Relationship Id="rId13" Type="http://schemas.openxmlformats.org/officeDocument/2006/relationships/slide" Target="slides/slide10.xml"/><Relationship Id="rId18" Type="http://schemas.openxmlformats.org/officeDocument/2006/relationships/slide" Target="slides/slide15.xml"/><Relationship Id="rId39" Type="http://schemas.openxmlformats.org/officeDocument/2006/relationships/slide" Target="slides/slide36.xml"/><Relationship Id="rId34" Type="http://schemas.openxmlformats.org/officeDocument/2006/relationships/slide" Target="slides/slide31.xml"/><Relationship Id="rId50" Type="http://schemas.openxmlformats.org/officeDocument/2006/relationships/slide" Target="slides/slide47.xml"/><Relationship Id="rId55" Type="http://schemas.openxmlformats.org/officeDocument/2006/relationships/slide" Target="slides/slide5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A85B091-A554-4173-9971-129A38C409D3}" type="datetimeFigureOut">
              <a:rPr lang="en-US" smtClean="0"/>
              <a:t>7/30/2023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9A9F8E0-AC0E-43AE-8C3F-162098F0DD47}" type="slidenum">
              <a:rPr lang="en-US" smtClean="0"/>
              <a:t>‹#›</a:t>
            </a:fld>
            <a:endParaRPr lang="en-US"/>
          </a:p>
        </p:txBody>
      </p:sp>
    </p:spTree>
    <p:extLst>
      <p:ext uri="{BB962C8B-B14F-4D97-AF65-F5344CB8AC3E}">
        <p14:creationId xmlns:p14="http://schemas.microsoft.com/office/powerpoint/2010/main" val="277546744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E9A9F8E0-AC0E-43AE-8C3F-162098F0DD47}" type="slidenum">
              <a:rPr lang="en-US" smtClean="0"/>
              <a:t>11</a:t>
            </a:fld>
            <a:endParaRPr lang="en-US"/>
          </a:p>
        </p:txBody>
      </p:sp>
    </p:spTree>
    <p:extLst>
      <p:ext uri="{BB962C8B-B14F-4D97-AF65-F5344CB8AC3E}">
        <p14:creationId xmlns:p14="http://schemas.microsoft.com/office/powerpoint/2010/main" val="199073286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ectangle 6"/>
          <p:cNvSpPr/>
          <p:nvPr/>
        </p:nvSpPr>
        <p:spPr>
          <a:xfrm>
            <a:off x="1" y="6400800"/>
            <a:ext cx="12192000"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 y="6334316"/>
            <a:ext cx="12192000" cy="6648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1097280" y="758952"/>
            <a:ext cx="10058400" cy="3566160"/>
          </a:xfrm>
        </p:spPr>
        <p:txBody>
          <a:bodyPr anchor="b">
            <a:normAutofit/>
          </a:bodyPr>
          <a:lstStyle>
            <a:lvl1pPr algn="l">
              <a:lnSpc>
                <a:spcPct val="85000"/>
              </a:lnSpc>
              <a:defRPr sz="8000" spc="-50" baseline="0">
                <a:solidFill>
                  <a:schemeClr val="tx1">
                    <a:lumMod val="85000"/>
                    <a:lumOff val="15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100051" y="4455621"/>
            <a:ext cx="10058400" cy="1143000"/>
          </a:xfrm>
        </p:spPr>
        <p:txBody>
          <a:bodyPr lIns="91440" rIns="91440">
            <a:normAutofit/>
          </a:bodyPr>
          <a:lstStyle>
            <a:lvl1pPr marL="0" indent="0" algn="l">
              <a:buNone/>
              <a:defRPr sz="2400" cap="all" spc="200" baseline="0">
                <a:solidFill>
                  <a:schemeClr val="tx2"/>
                </a:solidFill>
                <a:latin typeface="+mj-lt"/>
              </a:defRPr>
            </a:lvl1pPr>
            <a:lvl2pPr marL="457200" indent="0" algn="ctr">
              <a:buNone/>
              <a:defRPr sz="24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08F88CE4-1D2A-4643-9CE6-E3865691EF70}" type="datetime1">
              <a:rPr lang="en-US" smtClean="0"/>
              <a:t>7/30/2023</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69F915D1-D356-4FD0-A7E2-C523973F98C3}" type="slidenum">
              <a:rPr lang="fa-IR" smtClean="0"/>
              <a:pPr/>
              <a:t>‹#›</a:t>
            </a:fld>
            <a:endParaRPr lang="fa-IR"/>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0561425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lIns="45720" tIns="0" rIns="45720" bIns="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DF3E795A-8D03-4FDC-8133-4B5807018A04}" type="datetime1">
              <a:rPr lang="en-US" smtClean="0"/>
              <a:t>7/30/2023</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69F915D1-D356-4FD0-A7E2-C523973F98C3}" type="slidenum">
              <a:rPr lang="fa-IR" smtClean="0"/>
              <a:pPr/>
              <a:t>‹#›</a:t>
            </a:fld>
            <a:endParaRPr lang="fa-IR"/>
          </a:p>
        </p:txBody>
      </p:sp>
    </p:spTree>
    <p:extLst>
      <p:ext uri="{BB962C8B-B14F-4D97-AF65-F5344CB8AC3E}">
        <p14:creationId xmlns:p14="http://schemas.microsoft.com/office/powerpoint/2010/main" val="129638313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Vertical Title 1"/>
          <p:cNvSpPr>
            <a:spLocks noGrp="1"/>
          </p:cNvSpPr>
          <p:nvPr>
            <p:ph type="title" orient="vert"/>
          </p:nvPr>
        </p:nvSpPr>
        <p:spPr>
          <a:xfrm>
            <a:off x="8724900" y="412302"/>
            <a:ext cx="2628900" cy="5759898"/>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838200" y="412302"/>
            <a:ext cx="7734300" cy="5759898"/>
          </a:xfrm>
        </p:spPr>
        <p:txBody>
          <a:bodyPr vert="eaVert" lIns="45720" tIns="0" rIns="45720" bIns="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A8838597-4CAB-493C-AAA9-1BF152F735E4}" type="datetime1">
              <a:rPr lang="en-US" smtClean="0"/>
              <a:t>7/30/2023</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69F915D1-D356-4FD0-A7E2-C523973F98C3}" type="slidenum">
              <a:rPr lang="fa-IR" smtClean="0"/>
              <a:pPr/>
              <a:t>‹#›</a:t>
            </a:fld>
            <a:endParaRPr lang="fa-IR"/>
          </a:p>
        </p:txBody>
      </p:sp>
    </p:spTree>
    <p:extLst>
      <p:ext uri="{BB962C8B-B14F-4D97-AF65-F5344CB8AC3E}">
        <p14:creationId xmlns:p14="http://schemas.microsoft.com/office/powerpoint/2010/main" val="110133593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589213" y="2514600"/>
            <a:ext cx="8915399" cy="2262781"/>
          </a:xfrm>
        </p:spPr>
        <p:txBody>
          <a:bodyPr anchor="b">
            <a:normAutofit/>
          </a:bodyPr>
          <a:lstStyle>
            <a:lvl1pPr>
              <a:defRPr sz="5400"/>
            </a:lvl1pPr>
          </a:lstStyle>
          <a:p>
            <a:r>
              <a:rPr lang="en-US" smtClean="0"/>
              <a:t>Click to edit Master title style</a:t>
            </a:r>
            <a:endParaRPr lang="en-US" dirty="0"/>
          </a:p>
        </p:txBody>
      </p:sp>
      <p:sp>
        <p:nvSpPr>
          <p:cNvPr id="3" name="Subtitle 2"/>
          <p:cNvSpPr>
            <a:spLocks noGrp="1"/>
          </p:cNvSpPr>
          <p:nvPr>
            <p:ph type="subTitle" idx="1"/>
          </p:nvPr>
        </p:nvSpPr>
        <p:spPr>
          <a:xfrm>
            <a:off x="2589213" y="4777379"/>
            <a:ext cx="8915399" cy="1126283"/>
          </a:xfrm>
        </p:spPr>
        <p:txBody>
          <a:bodyPr anchor="t"/>
          <a:lstStyle>
            <a:lvl1pPr marL="0" indent="0" algn="l">
              <a:buNone/>
              <a:defRPr>
                <a:solidFill>
                  <a:schemeClr val="tx1">
                    <a:lumMod val="65000"/>
                    <a:lumOff val="3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72C6E955-2D6D-4469-AF66-5C4452721B99}" type="datetime1">
              <a:rPr lang="en-US" smtClean="0"/>
              <a:t>7/30/2023</a:t>
            </a:fld>
            <a:endParaRPr lang="en-US"/>
          </a:p>
        </p:txBody>
      </p:sp>
      <p:sp>
        <p:nvSpPr>
          <p:cNvPr id="5" name="Footer Placeholder 4"/>
          <p:cNvSpPr>
            <a:spLocks noGrp="1"/>
          </p:cNvSpPr>
          <p:nvPr>
            <p:ph type="ftr" sz="quarter" idx="11"/>
          </p:nvPr>
        </p:nvSpPr>
        <p:spPr/>
        <p:txBody>
          <a:bodyPr/>
          <a:lstStyle/>
          <a:p>
            <a:endParaRPr lang="en-US"/>
          </a:p>
        </p:txBody>
      </p:sp>
      <p:sp>
        <p:nvSpPr>
          <p:cNvPr id="7" name="Freeform 6"/>
          <p:cNvSpPr/>
          <p:nvPr/>
        </p:nvSpPr>
        <p:spPr bwMode="auto">
          <a:xfrm>
            <a:off x="0" y="4323810"/>
            <a:ext cx="1744652" cy="778589"/>
          </a:xfrm>
          <a:custGeom>
            <a:avLst/>
            <a:gdLst/>
            <a:ahLst/>
            <a:cxnLst/>
            <a:rect l="0" t="0" r="r" b="b"/>
            <a:pathLst>
              <a:path w="372" h="166">
                <a:moveTo>
                  <a:pt x="287" y="166"/>
                </a:moveTo>
                <a:cubicBezTo>
                  <a:pt x="290" y="166"/>
                  <a:pt x="292" y="165"/>
                  <a:pt x="293" y="164"/>
                </a:cubicBezTo>
                <a:cubicBezTo>
                  <a:pt x="293" y="163"/>
                  <a:pt x="294" y="163"/>
                  <a:pt x="294" y="163"/>
                </a:cubicBezTo>
                <a:cubicBezTo>
                  <a:pt x="370" y="87"/>
                  <a:pt x="370" y="87"/>
                  <a:pt x="370" y="87"/>
                </a:cubicBezTo>
                <a:cubicBezTo>
                  <a:pt x="372" y="85"/>
                  <a:pt x="372" y="81"/>
                  <a:pt x="370" y="78"/>
                </a:cubicBezTo>
                <a:cubicBezTo>
                  <a:pt x="294" y="3"/>
                  <a:pt x="294" y="3"/>
                  <a:pt x="294" y="3"/>
                </a:cubicBezTo>
                <a:cubicBezTo>
                  <a:pt x="294" y="2"/>
                  <a:pt x="293" y="2"/>
                  <a:pt x="293" y="2"/>
                </a:cubicBezTo>
                <a:cubicBezTo>
                  <a:pt x="292" y="1"/>
                  <a:pt x="290" y="0"/>
                  <a:pt x="287" y="0"/>
                </a:cubicBezTo>
                <a:cubicBezTo>
                  <a:pt x="0" y="0"/>
                  <a:pt x="0" y="0"/>
                  <a:pt x="0" y="0"/>
                </a:cubicBezTo>
                <a:cubicBezTo>
                  <a:pt x="0" y="166"/>
                  <a:pt x="0" y="166"/>
                  <a:pt x="0" y="166"/>
                </a:cubicBezTo>
                <a:lnTo>
                  <a:pt x="287" y="166"/>
                </a:lnTo>
                <a:close/>
              </a:path>
            </a:pathLst>
          </a:custGeom>
          <a:solidFill>
            <a:schemeClr val="accent1"/>
          </a:solidFill>
          <a:ln>
            <a:noFill/>
          </a:ln>
        </p:spPr>
      </p:sp>
      <p:sp>
        <p:nvSpPr>
          <p:cNvPr id="6" name="Slide Number Placeholder 5"/>
          <p:cNvSpPr>
            <a:spLocks noGrp="1"/>
          </p:cNvSpPr>
          <p:nvPr>
            <p:ph type="sldNum" sz="quarter" idx="12"/>
          </p:nvPr>
        </p:nvSpPr>
        <p:spPr>
          <a:xfrm>
            <a:off x="531812" y="4529540"/>
            <a:ext cx="779767" cy="365125"/>
          </a:xfrm>
        </p:spPr>
        <p:txBody>
          <a:bodyPr/>
          <a:lstStyle/>
          <a:p>
            <a:fld id="{717A88B7-8734-463F-9A05-BCE8CE8932CE}" type="slidenum">
              <a:rPr lang="en-US" smtClean="0"/>
              <a:t>‹#›</a:t>
            </a:fld>
            <a:endParaRPr lang="en-US"/>
          </a:p>
        </p:txBody>
      </p:sp>
    </p:spTree>
    <p:extLst>
      <p:ext uri="{BB962C8B-B14F-4D97-AF65-F5344CB8AC3E}">
        <p14:creationId xmlns:p14="http://schemas.microsoft.com/office/powerpoint/2010/main" val="213207510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592925" y="624110"/>
            <a:ext cx="8911687" cy="1280890"/>
          </a:xfrm>
        </p:spPr>
        <p:txBody>
          <a:bodyPr/>
          <a:lstStyle/>
          <a:p>
            <a:r>
              <a:rPr lang="en-US" smtClean="0"/>
              <a:t>Click to edit Master title style</a:t>
            </a:r>
            <a:endParaRPr lang="en-US" dirty="0"/>
          </a:p>
        </p:txBody>
      </p:sp>
      <p:sp>
        <p:nvSpPr>
          <p:cNvPr id="3" name="Content Placeholder 2"/>
          <p:cNvSpPr>
            <a:spLocks noGrp="1"/>
          </p:cNvSpPr>
          <p:nvPr>
            <p:ph idx="1"/>
          </p:nvPr>
        </p:nvSpPr>
        <p:spPr>
          <a:xfrm>
            <a:off x="2589212" y="2133600"/>
            <a:ext cx="8915400" cy="377762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501DDBF5-5371-42D0-A448-AC3440AF602F}" type="datetime1">
              <a:rPr lang="en-US" smtClean="0"/>
              <a:t>7/30/2023</a:t>
            </a:fld>
            <a:endParaRPr lang="en-US"/>
          </a:p>
        </p:txBody>
      </p:sp>
      <p:sp>
        <p:nvSpPr>
          <p:cNvPr id="5" name="Footer Placeholder 4"/>
          <p:cNvSpPr>
            <a:spLocks noGrp="1"/>
          </p:cNvSpPr>
          <p:nvPr>
            <p:ph type="ftr" sz="quarter" idx="11"/>
          </p:nvPr>
        </p:nvSpPr>
        <p:spPr/>
        <p:txBody>
          <a:bodyPr/>
          <a:lstStyle/>
          <a:p>
            <a:endParaRPr lang="en-US"/>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717A88B7-8734-463F-9A05-BCE8CE8932CE}" type="slidenum">
              <a:rPr lang="en-US" smtClean="0"/>
              <a:t>‹#›</a:t>
            </a:fld>
            <a:endParaRPr lang="en-US"/>
          </a:p>
        </p:txBody>
      </p:sp>
    </p:spTree>
    <p:extLst>
      <p:ext uri="{BB962C8B-B14F-4D97-AF65-F5344CB8AC3E}">
        <p14:creationId xmlns:p14="http://schemas.microsoft.com/office/powerpoint/2010/main" val="274661513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589212" y="2058750"/>
            <a:ext cx="8915399" cy="1468800"/>
          </a:xfrm>
        </p:spPr>
        <p:txBody>
          <a:bodyPr anchor="b"/>
          <a:lstStyle>
            <a:lvl1pPr algn="l">
              <a:defRPr sz="40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2589212" y="3530129"/>
            <a:ext cx="8915399" cy="860400"/>
          </a:xfrm>
        </p:spPr>
        <p:txBody>
          <a:bodyPr anchor="t"/>
          <a:lstStyle>
            <a:lvl1pPr marL="0" indent="0" algn="l">
              <a:buNone/>
              <a:defRPr sz="20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F135AE93-8DFE-406E-98CF-DE877153905D}" type="datetime1">
              <a:rPr lang="en-US" smtClean="0"/>
              <a:t>7/30/2023</a:t>
            </a:fld>
            <a:endParaRPr lang="en-US"/>
          </a:p>
        </p:txBody>
      </p:sp>
      <p:sp>
        <p:nvSpPr>
          <p:cNvPr id="5" name="Footer Placeholder 4"/>
          <p:cNvSpPr>
            <a:spLocks noGrp="1"/>
          </p:cNvSpPr>
          <p:nvPr>
            <p:ph type="ftr" sz="quarter" idx="11"/>
          </p:nvPr>
        </p:nvSpPr>
        <p:spPr/>
        <p:txBody>
          <a:bodyPr/>
          <a:lstStyle/>
          <a:p>
            <a:endParaRPr lang="en-US"/>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717A88B7-8734-463F-9A05-BCE8CE8932CE}" type="slidenum">
              <a:rPr lang="en-US" smtClean="0"/>
              <a:t>‹#›</a:t>
            </a:fld>
            <a:endParaRPr lang="en-US"/>
          </a:p>
        </p:txBody>
      </p:sp>
    </p:spTree>
    <p:extLst>
      <p:ext uri="{BB962C8B-B14F-4D97-AF65-F5344CB8AC3E}">
        <p14:creationId xmlns:p14="http://schemas.microsoft.com/office/powerpoint/2010/main" val="419902059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2589212" y="2133600"/>
            <a:ext cx="4313864" cy="3777622"/>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7190747" y="2126222"/>
            <a:ext cx="4313864" cy="3777622"/>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5C4397CD-51C3-4DEF-B7D8-8581682AAF86}" type="datetime1">
              <a:rPr lang="en-US" smtClean="0"/>
              <a:t>7/30/2023</a:t>
            </a:fld>
            <a:endParaRPr lang="en-US"/>
          </a:p>
        </p:txBody>
      </p:sp>
      <p:sp>
        <p:nvSpPr>
          <p:cNvPr id="6" name="Footer Placeholder 5"/>
          <p:cNvSpPr>
            <a:spLocks noGrp="1"/>
          </p:cNvSpPr>
          <p:nvPr>
            <p:ph type="ftr" sz="quarter" idx="11"/>
          </p:nvPr>
        </p:nvSpPr>
        <p:spPr/>
        <p:txBody>
          <a:bodyPr/>
          <a:lstStyle/>
          <a:p>
            <a:endParaRPr lang="en-US"/>
          </a:p>
        </p:txBody>
      </p:sp>
      <p:sp>
        <p:nvSpPr>
          <p:cNvPr id="12"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3" name="Slide Number Placeholder 5"/>
          <p:cNvSpPr>
            <a:spLocks noGrp="1"/>
          </p:cNvSpPr>
          <p:nvPr>
            <p:ph type="sldNum" sz="quarter" idx="12"/>
          </p:nvPr>
        </p:nvSpPr>
        <p:spPr>
          <a:xfrm>
            <a:off x="531812" y="787782"/>
            <a:ext cx="779767" cy="365125"/>
          </a:xfrm>
        </p:spPr>
        <p:txBody>
          <a:bodyPr/>
          <a:lstStyle/>
          <a:p>
            <a:fld id="{717A88B7-8734-463F-9A05-BCE8CE8932CE}" type="slidenum">
              <a:rPr lang="en-US" smtClean="0"/>
              <a:t>‹#›</a:t>
            </a:fld>
            <a:endParaRPr lang="en-US"/>
          </a:p>
        </p:txBody>
      </p:sp>
    </p:spTree>
    <p:extLst>
      <p:ext uri="{BB962C8B-B14F-4D97-AF65-F5344CB8AC3E}">
        <p14:creationId xmlns:p14="http://schemas.microsoft.com/office/powerpoint/2010/main" val="335598749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2939373" y="1972703"/>
            <a:ext cx="3992732"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2589212" y="2548966"/>
            <a:ext cx="4342893" cy="3354060"/>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7506629" y="1969475"/>
            <a:ext cx="3999001"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7166957" y="2545738"/>
            <a:ext cx="4338674" cy="3354060"/>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1E393879-D584-4B07-A8D3-F15FD6F03ABC}" type="datetime1">
              <a:rPr lang="en-US" smtClean="0"/>
              <a:t>7/30/2023</a:t>
            </a:fld>
            <a:endParaRPr lang="en-US"/>
          </a:p>
        </p:txBody>
      </p:sp>
      <p:sp>
        <p:nvSpPr>
          <p:cNvPr id="8" name="Footer Placeholder 7"/>
          <p:cNvSpPr>
            <a:spLocks noGrp="1"/>
          </p:cNvSpPr>
          <p:nvPr>
            <p:ph type="ftr" sz="quarter" idx="11"/>
          </p:nvPr>
        </p:nvSpPr>
        <p:spPr/>
        <p:txBody>
          <a:bodyPr/>
          <a:lstStyle/>
          <a:p>
            <a:endParaRPr lang="en-US"/>
          </a:p>
        </p:txBody>
      </p:sp>
      <p:sp>
        <p:nvSpPr>
          <p:cNvPr id="12"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3" name="Slide Number Placeholder 5"/>
          <p:cNvSpPr>
            <a:spLocks noGrp="1"/>
          </p:cNvSpPr>
          <p:nvPr>
            <p:ph type="sldNum" sz="quarter" idx="12"/>
          </p:nvPr>
        </p:nvSpPr>
        <p:spPr>
          <a:xfrm>
            <a:off x="531812" y="787782"/>
            <a:ext cx="779767" cy="365125"/>
          </a:xfrm>
        </p:spPr>
        <p:txBody>
          <a:bodyPr/>
          <a:lstStyle/>
          <a:p>
            <a:fld id="{717A88B7-8734-463F-9A05-BCE8CE8932CE}" type="slidenum">
              <a:rPr lang="en-US" smtClean="0"/>
              <a:t>‹#›</a:t>
            </a:fld>
            <a:endParaRPr lang="en-US"/>
          </a:p>
        </p:txBody>
      </p:sp>
    </p:spTree>
    <p:extLst>
      <p:ext uri="{BB962C8B-B14F-4D97-AF65-F5344CB8AC3E}">
        <p14:creationId xmlns:p14="http://schemas.microsoft.com/office/powerpoint/2010/main" val="148636393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415B0879-87D3-49E6-BC05-0D7ECF640148}" type="datetime1">
              <a:rPr lang="en-US" smtClean="0"/>
              <a:t>7/30/2023</a:t>
            </a:fld>
            <a:endParaRPr lang="en-US"/>
          </a:p>
        </p:txBody>
      </p:sp>
      <p:sp>
        <p:nvSpPr>
          <p:cNvPr id="4" name="Footer Placeholder 3"/>
          <p:cNvSpPr>
            <a:spLocks noGrp="1"/>
          </p:cNvSpPr>
          <p:nvPr>
            <p:ph type="ftr" sz="quarter" idx="11"/>
          </p:nvPr>
        </p:nvSpPr>
        <p:spPr/>
        <p:txBody>
          <a:bodyPr/>
          <a:lstStyle/>
          <a:p>
            <a:endParaRPr lang="en-US"/>
          </a:p>
        </p:txBody>
      </p:sp>
      <p:sp>
        <p:nvSpPr>
          <p:cNvPr id="7"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5" name="Slide Number Placeholder 4"/>
          <p:cNvSpPr>
            <a:spLocks noGrp="1"/>
          </p:cNvSpPr>
          <p:nvPr>
            <p:ph type="sldNum" sz="quarter" idx="12"/>
          </p:nvPr>
        </p:nvSpPr>
        <p:spPr/>
        <p:txBody>
          <a:bodyPr/>
          <a:lstStyle/>
          <a:p>
            <a:fld id="{717A88B7-8734-463F-9A05-BCE8CE8932CE}" type="slidenum">
              <a:rPr lang="en-US" smtClean="0"/>
              <a:t>‹#›</a:t>
            </a:fld>
            <a:endParaRPr lang="en-US"/>
          </a:p>
        </p:txBody>
      </p:sp>
    </p:spTree>
    <p:extLst>
      <p:ext uri="{BB962C8B-B14F-4D97-AF65-F5344CB8AC3E}">
        <p14:creationId xmlns:p14="http://schemas.microsoft.com/office/powerpoint/2010/main" val="72207501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21516BC-8D95-4640-BA03-1828BC155B13}" type="datetime1">
              <a:rPr lang="en-US" smtClean="0"/>
              <a:t>7/30/2023</a:t>
            </a:fld>
            <a:endParaRPr lang="en-US"/>
          </a:p>
        </p:txBody>
      </p:sp>
      <p:sp>
        <p:nvSpPr>
          <p:cNvPr id="3" name="Footer Placeholder 2"/>
          <p:cNvSpPr>
            <a:spLocks noGrp="1"/>
          </p:cNvSpPr>
          <p:nvPr>
            <p:ph type="ftr" sz="quarter" idx="11"/>
          </p:nvPr>
        </p:nvSpPr>
        <p:spPr/>
        <p:txBody>
          <a:bodyPr/>
          <a:lstStyle/>
          <a:p>
            <a:endParaRPr lang="en-US"/>
          </a:p>
        </p:txBody>
      </p:sp>
      <p:sp>
        <p:nvSpPr>
          <p:cNvPr id="6"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4" name="Slide Number Placeholder 3"/>
          <p:cNvSpPr>
            <a:spLocks noGrp="1"/>
          </p:cNvSpPr>
          <p:nvPr>
            <p:ph type="sldNum" sz="quarter" idx="12"/>
          </p:nvPr>
        </p:nvSpPr>
        <p:spPr/>
        <p:txBody>
          <a:bodyPr/>
          <a:lstStyle/>
          <a:p>
            <a:fld id="{717A88B7-8734-463F-9A05-BCE8CE8932CE}" type="slidenum">
              <a:rPr lang="en-US" smtClean="0"/>
              <a:t>‹#›</a:t>
            </a:fld>
            <a:endParaRPr lang="en-US"/>
          </a:p>
        </p:txBody>
      </p:sp>
    </p:spTree>
    <p:extLst>
      <p:ext uri="{BB962C8B-B14F-4D97-AF65-F5344CB8AC3E}">
        <p14:creationId xmlns:p14="http://schemas.microsoft.com/office/powerpoint/2010/main" val="266720041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89212" y="446088"/>
            <a:ext cx="3505199" cy="976312"/>
          </a:xfrm>
        </p:spPr>
        <p:txBody>
          <a:bodyPr anchor="b"/>
          <a:lstStyle>
            <a:lvl1pPr algn="l">
              <a:defRPr sz="2000" b="0"/>
            </a:lvl1pPr>
          </a:lstStyle>
          <a:p>
            <a:r>
              <a:rPr lang="en-US" smtClean="0"/>
              <a:t>Click to edit Master title style</a:t>
            </a:r>
            <a:endParaRPr lang="en-US" dirty="0"/>
          </a:p>
        </p:txBody>
      </p:sp>
      <p:sp>
        <p:nvSpPr>
          <p:cNvPr id="3" name="Content Placeholder 2"/>
          <p:cNvSpPr>
            <a:spLocks noGrp="1"/>
          </p:cNvSpPr>
          <p:nvPr>
            <p:ph idx="1"/>
          </p:nvPr>
        </p:nvSpPr>
        <p:spPr>
          <a:xfrm>
            <a:off x="6323012" y="446088"/>
            <a:ext cx="5181600" cy="5414963"/>
          </a:xfrm>
        </p:spPr>
        <p:txBody>
          <a:bodyPr anchor="ct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2589212" y="1598613"/>
            <a:ext cx="3505199" cy="426243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88DFC11-7F8B-4DD1-8E57-8808EC9A635A}" type="datetime1">
              <a:rPr lang="en-US" smtClean="0"/>
              <a:t>7/30/2023</a:t>
            </a:fld>
            <a:endParaRPr lang="en-US"/>
          </a:p>
        </p:txBody>
      </p:sp>
      <p:sp>
        <p:nvSpPr>
          <p:cNvPr id="6" name="Footer Placeholder 5"/>
          <p:cNvSpPr>
            <a:spLocks noGrp="1"/>
          </p:cNvSpPr>
          <p:nvPr>
            <p:ph type="ftr" sz="quarter" idx="11"/>
          </p:nvPr>
        </p:nvSpPr>
        <p:spPr/>
        <p:txBody>
          <a:bodyPr/>
          <a:lstStyle/>
          <a:p>
            <a:endParaRPr lang="en-US"/>
          </a:p>
        </p:txBody>
      </p:sp>
      <p:sp>
        <p:nvSpPr>
          <p:cNvPr id="9"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p:txBody>
          <a:bodyPr/>
          <a:lstStyle/>
          <a:p>
            <a:fld id="{717A88B7-8734-463F-9A05-BCE8CE8932CE}" type="slidenum">
              <a:rPr lang="en-US" smtClean="0"/>
              <a:t>‹#›</a:t>
            </a:fld>
            <a:endParaRPr lang="en-US"/>
          </a:p>
        </p:txBody>
      </p:sp>
    </p:spTree>
    <p:extLst>
      <p:ext uri="{BB962C8B-B14F-4D97-AF65-F5344CB8AC3E}">
        <p14:creationId xmlns:p14="http://schemas.microsoft.com/office/powerpoint/2010/main" val="367914453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10BB4ADA-8346-4B28-8823-60E8EB815952}" type="datetime1">
              <a:rPr lang="en-US" smtClean="0"/>
              <a:t>7/30/2023</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69F915D1-D356-4FD0-A7E2-C523973F98C3}" type="slidenum">
              <a:rPr lang="fa-IR" smtClean="0"/>
              <a:pPr/>
              <a:t>‹#›</a:t>
            </a:fld>
            <a:endParaRPr lang="fa-IR"/>
          </a:p>
        </p:txBody>
      </p:sp>
    </p:spTree>
    <p:extLst>
      <p:ext uri="{BB962C8B-B14F-4D97-AF65-F5344CB8AC3E}">
        <p14:creationId xmlns:p14="http://schemas.microsoft.com/office/powerpoint/2010/main" val="2004839713"/>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89213" y="4800600"/>
            <a:ext cx="8915400" cy="566738"/>
          </a:xfrm>
        </p:spPr>
        <p:txBody>
          <a:bodyPr anchor="b">
            <a:normAutofit/>
          </a:bodyPr>
          <a:lstStyle>
            <a:lvl1pPr algn="l">
              <a:defRPr sz="24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2589212" y="634965"/>
            <a:ext cx="8915400" cy="3854970"/>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2589213" y="5367338"/>
            <a:ext cx="8915400"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CECEE9A-F888-4EF4-ABB0-D5586D696123}" type="datetime1">
              <a:rPr lang="en-US" smtClean="0"/>
              <a:t>7/30/2023</a:t>
            </a:fld>
            <a:endParaRPr lang="en-US"/>
          </a:p>
        </p:txBody>
      </p:sp>
      <p:sp>
        <p:nvSpPr>
          <p:cNvPr id="6" name="Footer Placeholder 5"/>
          <p:cNvSpPr>
            <a:spLocks noGrp="1"/>
          </p:cNvSpPr>
          <p:nvPr>
            <p:ph type="ftr" sz="quarter" idx="11"/>
          </p:nvPr>
        </p:nvSpPr>
        <p:spPr/>
        <p:txBody>
          <a:bodyPr/>
          <a:lstStyle/>
          <a:p>
            <a:endParaRPr lang="en-US"/>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717A88B7-8734-463F-9A05-BCE8CE8932CE}" type="slidenum">
              <a:rPr lang="en-US" smtClean="0"/>
              <a:t>‹#›</a:t>
            </a:fld>
            <a:endParaRPr lang="en-US"/>
          </a:p>
        </p:txBody>
      </p:sp>
    </p:spTree>
    <p:extLst>
      <p:ext uri="{BB962C8B-B14F-4D97-AF65-F5344CB8AC3E}">
        <p14:creationId xmlns:p14="http://schemas.microsoft.com/office/powerpoint/2010/main" val="123366362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2589212" y="609600"/>
            <a:ext cx="8915399" cy="3117040"/>
          </a:xfrm>
        </p:spPr>
        <p:txBody>
          <a:bodyPr anchor="ctr">
            <a:normAutofit/>
          </a:bodyPr>
          <a:lstStyle>
            <a:lvl1pPr algn="l">
              <a:defRPr sz="48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90810CFA-B849-4FEA-A465-10C729FC1F13}" type="datetime1">
              <a:rPr lang="en-US" smtClean="0"/>
              <a:t>7/30/2023</a:t>
            </a:fld>
            <a:endParaRPr lang="en-US"/>
          </a:p>
        </p:txBody>
      </p:sp>
      <p:sp>
        <p:nvSpPr>
          <p:cNvPr id="5" name="Footer Placeholder 4"/>
          <p:cNvSpPr>
            <a:spLocks noGrp="1"/>
          </p:cNvSpPr>
          <p:nvPr>
            <p:ph type="ftr" sz="quarter" idx="11"/>
          </p:nvPr>
        </p:nvSpPr>
        <p:spPr/>
        <p:txBody>
          <a:bodyPr/>
          <a:lstStyle/>
          <a:p>
            <a:endParaRPr lang="en-US"/>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717A88B7-8734-463F-9A05-BCE8CE8932CE}" type="slidenum">
              <a:rPr lang="en-US" smtClean="0"/>
              <a:t>‹#›</a:t>
            </a:fld>
            <a:endParaRPr lang="en-US"/>
          </a:p>
        </p:txBody>
      </p:sp>
    </p:spTree>
    <p:extLst>
      <p:ext uri="{BB962C8B-B14F-4D97-AF65-F5344CB8AC3E}">
        <p14:creationId xmlns:p14="http://schemas.microsoft.com/office/powerpoint/2010/main" val="243062808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en-US" smtClean="0"/>
              <a:t>Click to edit Master title style</a:t>
            </a:r>
            <a:endParaRPr lang="en-US" dirty="0"/>
          </a:p>
        </p:txBody>
      </p:sp>
      <p:sp>
        <p:nvSpPr>
          <p:cNvPr id="13" name="Text Placeholder 9"/>
          <p:cNvSpPr>
            <a:spLocks noGrp="1"/>
          </p:cNvSpPr>
          <p:nvPr>
            <p:ph type="body" sz="quarter" idx="13"/>
          </p:nvPr>
        </p:nvSpPr>
        <p:spPr>
          <a:xfrm>
            <a:off x="3275012" y="3505200"/>
            <a:ext cx="753655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68B19765-0675-46B6-9F91-567CEF6D9640}" type="datetime1">
              <a:rPr lang="en-US" smtClean="0"/>
              <a:t>7/30/2023</a:t>
            </a:fld>
            <a:endParaRPr lang="en-US"/>
          </a:p>
        </p:txBody>
      </p:sp>
      <p:sp>
        <p:nvSpPr>
          <p:cNvPr id="5" name="Footer Placeholder 4"/>
          <p:cNvSpPr>
            <a:spLocks noGrp="1"/>
          </p:cNvSpPr>
          <p:nvPr>
            <p:ph type="ftr" sz="quarter" idx="11"/>
          </p:nvPr>
        </p:nvSpPr>
        <p:spPr/>
        <p:txBody>
          <a:bodyPr/>
          <a:lstStyle/>
          <a:p>
            <a:endParaRPr lang="en-US"/>
          </a:p>
        </p:txBody>
      </p:sp>
      <p:sp>
        <p:nvSpPr>
          <p:cNvPr id="11"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717A88B7-8734-463F-9A05-BCE8CE8932CE}" type="slidenum">
              <a:rPr lang="en-US" smtClean="0"/>
              <a:t>‹#›</a:t>
            </a:fld>
            <a:endParaRPr lang="en-US"/>
          </a:p>
        </p:txBody>
      </p:sp>
      <p:sp>
        <p:nvSpPr>
          <p:cNvPr id="14" name="TextBox 13"/>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5" name="TextBox 14"/>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extLst>
      <p:ext uri="{BB962C8B-B14F-4D97-AF65-F5344CB8AC3E}">
        <p14:creationId xmlns:p14="http://schemas.microsoft.com/office/powerpoint/2010/main" val="55774027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2589213" y="2438400"/>
            <a:ext cx="8915400" cy="2724845"/>
          </a:xfrm>
        </p:spPr>
        <p:txBody>
          <a:bodyPr anchor="b">
            <a:normAutofit/>
          </a:bodyPr>
          <a:lstStyle>
            <a:lvl1pPr algn="l">
              <a:defRPr sz="4800" b="0"/>
            </a:lvl1pPr>
          </a:lstStyle>
          <a:p>
            <a:r>
              <a:rPr lang="en-US" smtClean="0"/>
              <a:t>Click to edit Master title style</a:t>
            </a:r>
            <a:endParaRPr lang="en-US" dirty="0"/>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smtClean="0"/>
              <a:t>Click to edit Master text styles</a:t>
            </a:r>
          </a:p>
        </p:txBody>
      </p:sp>
      <p:sp>
        <p:nvSpPr>
          <p:cNvPr id="5" name="Date Placeholder 4"/>
          <p:cNvSpPr>
            <a:spLocks noGrp="1"/>
          </p:cNvSpPr>
          <p:nvPr>
            <p:ph type="dt" sz="half" idx="10"/>
          </p:nvPr>
        </p:nvSpPr>
        <p:spPr/>
        <p:txBody>
          <a:bodyPr/>
          <a:lstStyle/>
          <a:p>
            <a:fld id="{A0A30756-8E70-4103-A380-62E19DFCB784}" type="datetime1">
              <a:rPr lang="en-US" smtClean="0"/>
              <a:t>7/30/2023</a:t>
            </a:fld>
            <a:endParaRPr lang="en-US"/>
          </a:p>
        </p:txBody>
      </p:sp>
      <p:sp>
        <p:nvSpPr>
          <p:cNvPr id="6" name="Footer Placeholder 5"/>
          <p:cNvSpPr>
            <a:spLocks noGrp="1"/>
          </p:cNvSpPr>
          <p:nvPr>
            <p:ph type="ftr" sz="quarter" idx="11"/>
          </p:nvPr>
        </p:nvSpPr>
        <p:spPr/>
        <p:txBody>
          <a:bodyPr/>
          <a:lstStyle/>
          <a:p>
            <a:endParaRPr lang="en-US"/>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717A88B7-8734-463F-9A05-BCE8CE8932CE}" type="slidenum">
              <a:rPr lang="en-US" smtClean="0"/>
              <a:t>‹#›</a:t>
            </a:fld>
            <a:endParaRPr lang="en-US"/>
          </a:p>
        </p:txBody>
      </p:sp>
    </p:spTree>
    <p:extLst>
      <p:ext uri="{BB962C8B-B14F-4D97-AF65-F5344CB8AC3E}">
        <p14:creationId xmlns:p14="http://schemas.microsoft.com/office/powerpoint/2010/main" val="3583246960"/>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1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en-US" smtClean="0"/>
              <a:t>Click to edit Master title style</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smtClean="0"/>
              <a:t>Click to edit Master text styles</a:t>
            </a:r>
          </a:p>
        </p:txBody>
      </p:sp>
      <p:sp>
        <p:nvSpPr>
          <p:cNvPr id="5" name="Date Placeholder 4"/>
          <p:cNvSpPr>
            <a:spLocks noGrp="1"/>
          </p:cNvSpPr>
          <p:nvPr>
            <p:ph type="dt" sz="half" idx="10"/>
          </p:nvPr>
        </p:nvSpPr>
        <p:spPr/>
        <p:txBody>
          <a:bodyPr/>
          <a:lstStyle/>
          <a:p>
            <a:fld id="{FA040494-6926-41B8-B815-665BE68F94F0}" type="datetime1">
              <a:rPr lang="en-US" smtClean="0"/>
              <a:t>7/30/2023</a:t>
            </a:fld>
            <a:endParaRPr lang="en-US"/>
          </a:p>
        </p:txBody>
      </p:sp>
      <p:sp>
        <p:nvSpPr>
          <p:cNvPr id="6" name="Footer Placeholder 5"/>
          <p:cNvSpPr>
            <a:spLocks noGrp="1"/>
          </p:cNvSpPr>
          <p:nvPr>
            <p:ph type="ftr" sz="quarter" idx="11"/>
          </p:nvPr>
        </p:nvSpPr>
        <p:spPr/>
        <p:txBody>
          <a:bodyPr/>
          <a:lstStyle/>
          <a:p>
            <a:endParaRPr lang="en-US"/>
          </a:p>
        </p:txBody>
      </p:sp>
      <p:sp>
        <p:nvSpPr>
          <p:cNvPr id="11"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717A88B7-8734-463F-9A05-BCE8CE8932CE}" type="slidenum">
              <a:rPr lang="en-US" smtClean="0"/>
              <a:t>‹#›</a:t>
            </a:fld>
            <a:endParaRPr lang="en-US"/>
          </a:p>
        </p:txBody>
      </p:sp>
      <p:sp>
        <p:nvSpPr>
          <p:cNvPr id="17" name="TextBox 16"/>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8" name="TextBox 17"/>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extLst>
      <p:ext uri="{BB962C8B-B14F-4D97-AF65-F5344CB8AC3E}">
        <p14:creationId xmlns:p14="http://schemas.microsoft.com/office/powerpoint/2010/main" val="928212037"/>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2589212" y="627407"/>
            <a:ext cx="8915399" cy="2880020"/>
          </a:xfrm>
        </p:spPr>
        <p:txBody>
          <a:bodyPr anchor="ctr">
            <a:normAutofit/>
          </a:bodyPr>
          <a:lstStyle>
            <a:lvl1pPr algn="l">
              <a:defRPr sz="4800" b="0"/>
            </a:lvl1pPr>
          </a:lstStyle>
          <a:p>
            <a:r>
              <a:rPr lang="en-US" smtClean="0"/>
              <a:t>Click to edit Master title style</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smtClean="0"/>
              <a:t>Click to edit Master text styles</a:t>
            </a:r>
          </a:p>
        </p:txBody>
      </p:sp>
      <p:sp>
        <p:nvSpPr>
          <p:cNvPr id="5" name="Date Placeholder 4"/>
          <p:cNvSpPr>
            <a:spLocks noGrp="1"/>
          </p:cNvSpPr>
          <p:nvPr>
            <p:ph type="dt" sz="half" idx="10"/>
          </p:nvPr>
        </p:nvSpPr>
        <p:spPr/>
        <p:txBody>
          <a:bodyPr/>
          <a:lstStyle/>
          <a:p>
            <a:fld id="{C363DB72-8501-4838-BF27-725D698FE879}" type="datetime1">
              <a:rPr lang="en-US" smtClean="0"/>
              <a:t>7/30/2023</a:t>
            </a:fld>
            <a:endParaRPr lang="en-US"/>
          </a:p>
        </p:txBody>
      </p:sp>
      <p:sp>
        <p:nvSpPr>
          <p:cNvPr id="6" name="Footer Placeholder 5"/>
          <p:cNvSpPr>
            <a:spLocks noGrp="1"/>
          </p:cNvSpPr>
          <p:nvPr>
            <p:ph type="ftr" sz="quarter" idx="11"/>
          </p:nvPr>
        </p:nvSpPr>
        <p:spPr/>
        <p:txBody>
          <a:bodyPr/>
          <a:lstStyle/>
          <a:p>
            <a:endParaRPr lang="en-US"/>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717A88B7-8734-463F-9A05-BCE8CE8932CE}" type="slidenum">
              <a:rPr lang="en-US" smtClean="0"/>
              <a:t>‹#›</a:t>
            </a:fld>
            <a:endParaRPr lang="en-US"/>
          </a:p>
        </p:txBody>
      </p:sp>
    </p:spTree>
    <p:extLst>
      <p:ext uri="{BB962C8B-B14F-4D97-AF65-F5344CB8AC3E}">
        <p14:creationId xmlns:p14="http://schemas.microsoft.com/office/powerpoint/2010/main" val="2394695552"/>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49F3FCD0-F8BB-4A12-882B-52844E1E89C4}" type="datetime1">
              <a:rPr lang="en-US" smtClean="0"/>
              <a:t>7/30/2023</a:t>
            </a:fld>
            <a:endParaRPr lang="en-US"/>
          </a:p>
        </p:txBody>
      </p:sp>
      <p:sp>
        <p:nvSpPr>
          <p:cNvPr id="5" name="Footer Placeholder 4"/>
          <p:cNvSpPr>
            <a:spLocks noGrp="1"/>
          </p:cNvSpPr>
          <p:nvPr>
            <p:ph type="ftr" sz="quarter" idx="11"/>
          </p:nvPr>
        </p:nvSpPr>
        <p:spPr/>
        <p:txBody>
          <a:bodyPr/>
          <a:lstStyle/>
          <a:p>
            <a:endParaRPr lang="en-US"/>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717A88B7-8734-463F-9A05-BCE8CE8932CE}" type="slidenum">
              <a:rPr lang="en-US" smtClean="0"/>
              <a:t>‹#›</a:t>
            </a:fld>
            <a:endParaRPr lang="en-US"/>
          </a:p>
        </p:txBody>
      </p:sp>
    </p:spTree>
    <p:extLst>
      <p:ext uri="{BB962C8B-B14F-4D97-AF65-F5344CB8AC3E}">
        <p14:creationId xmlns:p14="http://schemas.microsoft.com/office/powerpoint/2010/main" val="203414509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294812" y="627405"/>
            <a:ext cx="2207601" cy="5283817"/>
          </a:xfrm>
        </p:spPr>
        <p:txBody>
          <a:bodyPr vert="eaVert" anchor="ct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2589212" y="627405"/>
            <a:ext cx="6477000" cy="528381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83594713-71D6-49A1-B45B-F8D2F748648F}" type="datetime1">
              <a:rPr lang="en-US" smtClean="0"/>
              <a:t>7/30/2023</a:t>
            </a:fld>
            <a:endParaRPr lang="en-US"/>
          </a:p>
        </p:txBody>
      </p:sp>
      <p:sp>
        <p:nvSpPr>
          <p:cNvPr id="5" name="Footer Placeholder 4"/>
          <p:cNvSpPr>
            <a:spLocks noGrp="1"/>
          </p:cNvSpPr>
          <p:nvPr>
            <p:ph type="ftr" sz="quarter" idx="11"/>
          </p:nvPr>
        </p:nvSpPr>
        <p:spPr/>
        <p:txBody>
          <a:bodyPr/>
          <a:lstStyle/>
          <a:p>
            <a:endParaRPr lang="en-US"/>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717A88B7-8734-463F-9A05-BCE8CE8932CE}" type="slidenum">
              <a:rPr lang="en-US" smtClean="0"/>
              <a:t>‹#›</a:t>
            </a:fld>
            <a:endParaRPr lang="en-US"/>
          </a:p>
        </p:txBody>
      </p:sp>
    </p:spTree>
    <p:extLst>
      <p:ext uri="{BB962C8B-B14F-4D97-AF65-F5344CB8AC3E}">
        <p14:creationId xmlns:p14="http://schemas.microsoft.com/office/powerpoint/2010/main" val="2095389764"/>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ectangle 6"/>
          <p:cNvSpPr/>
          <p:nvPr/>
        </p:nvSpPr>
        <p:spPr>
          <a:xfrm>
            <a:off x="1" y="6400800"/>
            <a:ext cx="12192000"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 y="6334316"/>
            <a:ext cx="12192000" cy="6648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1097280" y="758952"/>
            <a:ext cx="10058400" cy="3566160"/>
          </a:xfrm>
        </p:spPr>
        <p:txBody>
          <a:bodyPr anchor="b">
            <a:normAutofit/>
          </a:bodyPr>
          <a:lstStyle>
            <a:lvl1pPr algn="l">
              <a:lnSpc>
                <a:spcPct val="85000"/>
              </a:lnSpc>
              <a:defRPr sz="8000" spc="-50" baseline="0">
                <a:solidFill>
                  <a:schemeClr val="tx1">
                    <a:lumMod val="85000"/>
                    <a:lumOff val="15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100051" y="4455621"/>
            <a:ext cx="10058400" cy="1143000"/>
          </a:xfrm>
        </p:spPr>
        <p:txBody>
          <a:bodyPr lIns="91440" rIns="91440">
            <a:normAutofit/>
          </a:bodyPr>
          <a:lstStyle>
            <a:lvl1pPr marL="0" indent="0" algn="l">
              <a:buNone/>
              <a:defRPr sz="2400" cap="all" spc="200" baseline="0">
                <a:solidFill>
                  <a:schemeClr val="tx2"/>
                </a:solidFill>
                <a:latin typeface="+mj-lt"/>
              </a:defRPr>
            </a:lvl1pPr>
            <a:lvl2pPr marL="457200" indent="0" algn="ctr">
              <a:buNone/>
              <a:defRPr sz="24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53AEA4DA-66B6-4D84-B0C2-39F84237745D}" type="datetimeFigureOut">
              <a:rPr lang="fa-IR" smtClean="0"/>
              <a:pPr/>
              <a:t>13/01/1445</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69F915D1-D356-4FD0-A7E2-C523973F98C3}" type="slidenum">
              <a:rPr lang="fa-IR" smtClean="0"/>
              <a:pPr/>
              <a:t>‹#›</a:t>
            </a:fld>
            <a:endParaRPr lang="fa-IR"/>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80186716"/>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53AEA4DA-66B6-4D84-B0C2-39F84237745D}" type="datetimeFigureOut">
              <a:rPr lang="fa-IR" smtClean="0"/>
              <a:pPr/>
              <a:t>13/01/1445</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69F915D1-D356-4FD0-A7E2-C523973F98C3}" type="slidenum">
              <a:rPr lang="fa-IR" smtClean="0"/>
              <a:pPr/>
              <a:t>‹#›</a:t>
            </a:fld>
            <a:endParaRPr lang="fa-IR"/>
          </a:p>
        </p:txBody>
      </p:sp>
    </p:spTree>
    <p:extLst>
      <p:ext uri="{BB962C8B-B14F-4D97-AF65-F5344CB8AC3E}">
        <p14:creationId xmlns:p14="http://schemas.microsoft.com/office/powerpoint/2010/main" val="143896056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758952"/>
            <a:ext cx="10058400" cy="3566160"/>
          </a:xfrm>
        </p:spPr>
        <p:txBody>
          <a:bodyPr anchor="b" anchorCtr="0">
            <a:normAutofit/>
          </a:bodyPr>
          <a:lstStyle>
            <a:lvl1pPr>
              <a:lnSpc>
                <a:spcPct val="85000"/>
              </a:lnSpc>
              <a:defRPr sz="8000" b="0">
                <a:solidFill>
                  <a:schemeClr val="tx1">
                    <a:lumMod val="85000"/>
                    <a:lumOff val="15000"/>
                  </a:schemeClr>
                </a:solidFill>
              </a:defRPr>
            </a:lvl1pPr>
          </a:lstStyle>
          <a:p>
            <a:r>
              <a:rPr lang="en-US" smtClean="0"/>
              <a:t>Click to edit Master title style</a:t>
            </a:r>
            <a:endParaRPr lang="en-US" dirty="0"/>
          </a:p>
        </p:txBody>
      </p:sp>
      <p:sp>
        <p:nvSpPr>
          <p:cNvPr id="3" name="Text Placeholder 2"/>
          <p:cNvSpPr>
            <a:spLocks noGrp="1"/>
          </p:cNvSpPr>
          <p:nvPr>
            <p:ph type="body" idx="1"/>
          </p:nvPr>
        </p:nvSpPr>
        <p:spPr>
          <a:xfrm>
            <a:off x="1097280" y="4453128"/>
            <a:ext cx="10058400" cy="1143000"/>
          </a:xfrm>
        </p:spPr>
        <p:txBody>
          <a:bodyPr lIns="91440" rIns="91440" anchor="t" anchorCtr="0">
            <a:normAutofit/>
          </a:bodyPr>
          <a:lstStyle>
            <a:lvl1pPr marL="0" indent="0">
              <a:buNone/>
              <a:defRPr sz="2400" cap="all" spc="200" baseline="0">
                <a:solidFill>
                  <a:schemeClr val="tx2"/>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53E85CE5-7A29-4AA8-B49E-8D155991569C}" type="datetime1">
              <a:rPr lang="en-US" smtClean="0"/>
              <a:t>7/30/2023</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69F915D1-D356-4FD0-A7E2-C523973F98C3}" type="slidenum">
              <a:rPr lang="fa-IR" smtClean="0"/>
              <a:pPr/>
              <a:t>‹#›</a:t>
            </a:fld>
            <a:endParaRPr lang="fa-IR"/>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12846367"/>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758952"/>
            <a:ext cx="10058400" cy="3566160"/>
          </a:xfrm>
        </p:spPr>
        <p:txBody>
          <a:bodyPr anchor="b" anchorCtr="0">
            <a:normAutofit/>
          </a:bodyPr>
          <a:lstStyle>
            <a:lvl1pPr>
              <a:lnSpc>
                <a:spcPct val="85000"/>
              </a:lnSpc>
              <a:defRPr sz="8000" b="0">
                <a:solidFill>
                  <a:schemeClr val="tx1">
                    <a:lumMod val="85000"/>
                    <a:lumOff val="15000"/>
                  </a:schemeClr>
                </a:solidFill>
              </a:defRPr>
            </a:lvl1pPr>
          </a:lstStyle>
          <a:p>
            <a:r>
              <a:rPr lang="en-US" smtClean="0"/>
              <a:t>Click to edit Master title style</a:t>
            </a:r>
            <a:endParaRPr lang="en-US" dirty="0"/>
          </a:p>
        </p:txBody>
      </p:sp>
      <p:sp>
        <p:nvSpPr>
          <p:cNvPr id="3" name="Text Placeholder 2"/>
          <p:cNvSpPr>
            <a:spLocks noGrp="1"/>
          </p:cNvSpPr>
          <p:nvPr>
            <p:ph type="body" idx="1"/>
          </p:nvPr>
        </p:nvSpPr>
        <p:spPr>
          <a:xfrm>
            <a:off x="1097280" y="4453128"/>
            <a:ext cx="10058400" cy="1143000"/>
          </a:xfrm>
        </p:spPr>
        <p:txBody>
          <a:bodyPr lIns="91440" rIns="91440" anchor="t" anchorCtr="0">
            <a:normAutofit/>
          </a:bodyPr>
          <a:lstStyle>
            <a:lvl1pPr marL="0" indent="0">
              <a:buNone/>
              <a:defRPr sz="2400" cap="all" spc="200" baseline="0">
                <a:solidFill>
                  <a:schemeClr val="tx2"/>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53AEA4DA-66B6-4D84-B0C2-39F84237745D}" type="datetimeFigureOut">
              <a:rPr lang="fa-IR" smtClean="0"/>
              <a:pPr/>
              <a:t>13/01/1445</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69F915D1-D356-4FD0-A7E2-C523973F98C3}" type="slidenum">
              <a:rPr lang="fa-IR" smtClean="0"/>
              <a:pPr/>
              <a:t>‹#›</a:t>
            </a:fld>
            <a:endParaRPr lang="fa-IR"/>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58859802"/>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a:xfrm>
            <a:off x="1097280" y="286603"/>
            <a:ext cx="10058400" cy="1450757"/>
          </a:xfrm>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1097280" y="1845734"/>
            <a:ext cx="4937760" cy="4023359"/>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217920" y="1845735"/>
            <a:ext cx="4937760" cy="4023360"/>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53AEA4DA-66B6-4D84-B0C2-39F84237745D}" type="datetimeFigureOut">
              <a:rPr lang="fa-IR" smtClean="0"/>
              <a:pPr/>
              <a:t>13/01/1445</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69F915D1-D356-4FD0-A7E2-C523973F98C3}" type="slidenum">
              <a:rPr lang="fa-IR" smtClean="0"/>
              <a:pPr/>
              <a:t>‹#›</a:t>
            </a:fld>
            <a:endParaRPr lang="fa-IR"/>
          </a:p>
        </p:txBody>
      </p:sp>
    </p:spTree>
    <p:extLst>
      <p:ext uri="{BB962C8B-B14F-4D97-AF65-F5344CB8AC3E}">
        <p14:creationId xmlns:p14="http://schemas.microsoft.com/office/powerpoint/2010/main" val="1657933377"/>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a:xfrm>
            <a:off x="1097280" y="286603"/>
            <a:ext cx="10058400" cy="1450757"/>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109728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1097280" y="2582335"/>
            <a:ext cx="4937760" cy="3286760"/>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21792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6217920" y="2582334"/>
            <a:ext cx="4937760" cy="3286760"/>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53AEA4DA-66B6-4D84-B0C2-39F84237745D}" type="datetimeFigureOut">
              <a:rPr lang="fa-IR" smtClean="0"/>
              <a:pPr/>
              <a:t>13/01/1445</a:t>
            </a:fld>
            <a:endParaRPr lang="fa-IR"/>
          </a:p>
        </p:txBody>
      </p:sp>
      <p:sp>
        <p:nvSpPr>
          <p:cNvPr id="8" name="Footer Placeholder 7"/>
          <p:cNvSpPr>
            <a:spLocks noGrp="1"/>
          </p:cNvSpPr>
          <p:nvPr>
            <p:ph type="ftr" sz="quarter" idx="11"/>
          </p:nvPr>
        </p:nvSpPr>
        <p:spPr/>
        <p:txBody>
          <a:bodyPr/>
          <a:lstStyle/>
          <a:p>
            <a:endParaRPr lang="fa-IR"/>
          </a:p>
        </p:txBody>
      </p:sp>
      <p:sp>
        <p:nvSpPr>
          <p:cNvPr id="9" name="Slide Number Placeholder 8"/>
          <p:cNvSpPr>
            <a:spLocks noGrp="1"/>
          </p:cNvSpPr>
          <p:nvPr>
            <p:ph type="sldNum" sz="quarter" idx="12"/>
          </p:nvPr>
        </p:nvSpPr>
        <p:spPr/>
        <p:txBody>
          <a:bodyPr/>
          <a:lstStyle/>
          <a:p>
            <a:fld id="{69F915D1-D356-4FD0-A7E2-C523973F98C3}" type="slidenum">
              <a:rPr lang="fa-IR" smtClean="0"/>
              <a:pPr/>
              <a:t>‹#›</a:t>
            </a:fld>
            <a:endParaRPr lang="fa-IR"/>
          </a:p>
        </p:txBody>
      </p:sp>
    </p:spTree>
    <p:extLst>
      <p:ext uri="{BB962C8B-B14F-4D97-AF65-F5344CB8AC3E}">
        <p14:creationId xmlns:p14="http://schemas.microsoft.com/office/powerpoint/2010/main" val="1295712786"/>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53AEA4DA-66B6-4D84-B0C2-39F84237745D}" type="datetimeFigureOut">
              <a:rPr lang="fa-IR" smtClean="0"/>
              <a:pPr/>
              <a:t>13/01/1445</a:t>
            </a:fld>
            <a:endParaRPr lang="fa-IR"/>
          </a:p>
        </p:txBody>
      </p:sp>
      <p:sp>
        <p:nvSpPr>
          <p:cNvPr id="4" name="Footer Placeholder 3"/>
          <p:cNvSpPr>
            <a:spLocks noGrp="1"/>
          </p:cNvSpPr>
          <p:nvPr>
            <p:ph type="ftr" sz="quarter" idx="11"/>
          </p:nvPr>
        </p:nvSpPr>
        <p:spPr/>
        <p:txBody>
          <a:bodyPr/>
          <a:lstStyle/>
          <a:p>
            <a:endParaRPr lang="fa-IR"/>
          </a:p>
        </p:txBody>
      </p:sp>
      <p:sp>
        <p:nvSpPr>
          <p:cNvPr id="5" name="Slide Number Placeholder 4"/>
          <p:cNvSpPr>
            <a:spLocks noGrp="1"/>
          </p:cNvSpPr>
          <p:nvPr>
            <p:ph type="sldNum" sz="quarter" idx="12"/>
          </p:nvPr>
        </p:nvSpPr>
        <p:spPr/>
        <p:txBody>
          <a:bodyPr/>
          <a:lstStyle/>
          <a:p>
            <a:fld id="{69F915D1-D356-4FD0-A7E2-C523973F98C3}" type="slidenum">
              <a:rPr lang="fa-IR" smtClean="0"/>
              <a:pPr/>
              <a:t>‹#›</a:t>
            </a:fld>
            <a:endParaRPr lang="fa-IR"/>
          </a:p>
        </p:txBody>
      </p:sp>
    </p:spTree>
    <p:extLst>
      <p:ext uri="{BB962C8B-B14F-4D97-AF65-F5344CB8AC3E}">
        <p14:creationId xmlns:p14="http://schemas.microsoft.com/office/powerpoint/2010/main" val="3815513352"/>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5" name="Rectangle 4"/>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 name="Date Placeholder 6"/>
          <p:cNvSpPr>
            <a:spLocks noGrp="1"/>
          </p:cNvSpPr>
          <p:nvPr>
            <p:ph type="dt" sz="half" idx="10"/>
          </p:nvPr>
        </p:nvSpPr>
        <p:spPr/>
        <p:txBody>
          <a:bodyPr/>
          <a:lstStyle/>
          <a:p>
            <a:fld id="{53AEA4DA-66B6-4D84-B0C2-39F84237745D}" type="datetimeFigureOut">
              <a:rPr lang="fa-IR" smtClean="0"/>
              <a:pPr/>
              <a:t>13/01/1445</a:t>
            </a:fld>
            <a:endParaRPr lang="fa-IR"/>
          </a:p>
        </p:txBody>
      </p:sp>
      <p:sp>
        <p:nvSpPr>
          <p:cNvPr id="8" name="Footer Placeholder 7"/>
          <p:cNvSpPr>
            <a:spLocks noGrp="1"/>
          </p:cNvSpPr>
          <p:nvPr>
            <p:ph type="ftr" sz="quarter" idx="11"/>
          </p:nvPr>
        </p:nvSpPr>
        <p:spPr/>
        <p:txBody>
          <a:bodyPr/>
          <a:lstStyle>
            <a:lvl1pPr>
              <a:defRPr>
                <a:solidFill>
                  <a:srgbClr val="FFFFFF"/>
                </a:solidFill>
              </a:defRPr>
            </a:lvl1pPr>
          </a:lstStyle>
          <a:p>
            <a:endParaRPr lang="fa-IR"/>
          </a:p>
        </p:txBody>
      </p:sp>
      <p:sp>
        <p:nvSpPr>
          <p:cNvPr id="9" name="Slide Number Placeholder 8"/>
          <p:cNvSpPr>
            <a:spLocks noGrp="1"/>
          </p:cNvSpPr>
          <p:nvPr>
            <p:ph type="sldNum" sz="quarter" idx="12"/>
          </p:nvPr>
        </p:nvSpPr>
        <p:spPr/>
        <p:txBody>
          <a:bodyPr/>
          <a:lstStyle/>
          <a:p>
            <a:fld id="{69F915D1-D356-4FD0-A7E2-C523973F98C3}" type="slidenum">
              <a:rPr lang="fa-IR" smtClean="0"/>
              <a:pPr/>
              <a:t>‹#›</a:t>
            </a:fld>
            <a:endParaRPr lang="fa-IR"/>
          </a:p>
        </p:txBody>
      </p:sp>
    </p:spTree>
    <p:extLst>
      <p:ext uri="{BB962C8B-B14F-4D97-AF65-F5344CB8AC3E}">
        <p14:creationId xmlns:p14="http://schemas.microsoft.com/office/powerpoint/2010/main" val="3481008770"/>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Rectangle 7"/>
          <p:cNvSpPr/>
          <p:nvPr/>
        </p:nvSpPr>
        <p:spPr>
          <a:xfrm>
            <a:off x="16" y="0"/>
            <a:ext cx="4050791"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4040071" y="0"/>
            <a:ext cx="6400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457200" y="594359"/>
            <a:ext cx="3200400" cy="2286000"/>
          </a:xfrm>
        </p:spPr>
        <p:txBody>
          <a:bodyPr anchor="b">
            <a:normAutofit/>
          </a:bodyPr>
          <a:lstStyle>
            <a:lvl1pPr>
              <a:defRPr sz="3600" b="0">
                <a:solidFill>
                  <a:srgbClr val="FFFFFF"/>
                </a:solidFill>
              </a:defRPr>
            </a:lvl1pPr>
          </a:lstStyle>
          <a:p>
            <a:r>
              <a:rPr lang="en-US" smtClean="0"/>
              <a:t>Click to edit Master title style</a:t>
            </a:r>
            <a:endParaRPr lang="en-US" dirty="0"/>
          </a:p>
        </p:txBody>
      </p:sp>
      <p:sp>
        <p:nvSpPr>
          <p:cNvPr id="3" name="Content Placeholder 2"/>
          <p:cNvSpPr>
            <a:spLocks noGrp="1"/>
          </p:cNvSpPr>
          <p:nvPr>
            <p:ph idx="1"/>
          </p:nvPr>
        </p:nvSpPr>
        <p:spPr>
          <a:xfrm>
            <a:off x="4800600" y="731520"/>
            <a:ext cx="6492240" cy="5257800"/>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457200" y="2926080"/>
            <a:ext cx="3200400" cy="3379124"/>
          </a:xfrm>
        </p:spPr>
        <p:txBody>
          <a:bodyPr lIns="91440" rIns="91440">
            <a:normAutofit/>
          </a:bodyPr>
          <a:lstStyle>
            <a:lvl1pPr marL="0" indent="0">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5" name="Date Placeholder 4"/>
          <p:cNvSpPr>
            <a:spLocks noGrp="1"/>
          </p:cNvSpPr>
          <p:nvPr>
            <p:ph type="dt" sz="half" idx="10"/>
          </p:nvPr>
        </p:nvSpPr>
        <p:spPr>
          <a:xfrm>
            <a:off x="465512" y="6459785"/>
            <a:ext cx="2618510" cy="365125"/>
          </a:xfrm>
        </p:spPr>
        <p:txBody>
          <a:bodyPr/>
          <a:lstStyle>
            <a:lvl1pPr algn="l">
              <a:defRPr/>
            </a:lvl1pPr>
          </a:lstStyle>
          <a:p>
            <a:fld id="{53AEA4DA-66B6-4D84-B0C2-39F84237745D}" type="datetimeFigureOut">
              <a:rPr lang="fa-IR" smtClean="0"/>
              <a:pPr/>
              <a:t>13/01/1445</a:t>
            </a:fld>
            <a:endParaRPr lang="fa-IR"/>
          </a:p>
        </p:txBody>
      </p:sp>
      <p:sp>
        <p:nvSpPr>
          <p:cNvPr id="6" name="Footer Placeholder 5"/>
          <p:cNvSpPr>
            <a:spLocks noGrp="1"/>
          </p:cNvSpPr>
          <p:nvPr>
            <p:ph type="ftr" sz="quarter" idx="11"/>
          </p:nvPr>
        </p:nvSpPr>
        <p:spPr>
          <a:xfrm>
            <a:off x="4800600" y="6459785"/>
            <a:ext cx="4648200" cy="365125"/>
          </a:xfrm>
        </p:spPr>
        <p:txBody>
          <a:bodyPr/>
          <a:lstStyle>
            <a:lvl1pPr algn="l">
              <a:defRPr>
                <a:solidFill>
                  <a:schemeClr val="tx2"/>
                </a:solidFill>
              </a:defRPr>
            </a:lvl1pPr>
          </a:lstStyle>
          <a:p>
            <a:endParaRPr lang="fa-IR">
              <a:solidFill>
                <a:srgbClr val="344068"/>
              </a:solidFill>
            </a:endParaRPr>
          </a:p>
        </p:txBody>
      </p:sp>
      <p:sp>
        <p:nvSpPr>
          <p:cNvPr id="7" name="Slide Number Placeholder 6"/>
          <p:cNvSpPr>
            <a:spLocks noGrp="1"/>
          </p:cNvSpPr>
          <p:nvPr>
            <p:ph type="sldNum" sz="quarter" idx="12"/>
          </p:nvPr>
        </p:nvSpPr>
        <p:spPr/>
        <p:txBody>
          <a:bodyPr/>
          <a:lstStyle>
            <a:lvl1pPr>
              <a:defRPr>
                <a:solidFill>
                  <a:schemeClr val="tx2"/>
                </a:solidFill>
              </a:defRPr>
            </a:lvl1pPr>
          </a:lstStyle>
          <a:p>
            <a:fld id="{69F915D1-D356-4FD0-A7E2-C523973F98C3}" type="slidenum">
              <a:rPr lang="fa-IR" smtClean="0">
                <a:solidFill>
                  <a:srgbClr val="344068"/>
                </a:solidFill>
              </a:rPr>
              <a:pPr/>
              <a:t>‹#›</a:t>
            </a:fld>
            <a:endParaRPr lang="fa-IR">
              <a:solidFill>
                <a:srgbClr val="344068"/>
              </a:solidFill>
            </a:endParaRPr>
          </a:p>
        </p:txBody>
      </p:sp>
    </p:spTree>
    <p:extLst>
      <p:ext uri="{BB962C8B-B14F-4D97-AF65-F5344CB8AC3E}">
        <p14:creationId xmlns:p14="http://schemas.microsoft.com/office/powerpoint/2010/main" val="2802805235"/>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8" name="Rectangle 7"/>
          <p:cNvSpPr/>
          <p:nvPr/>
        </p:nvSpPr>
        <p:spPr>
          <a:xfrm>
            <a:off x="0" y="4953000"/>
            <a:ext cx="12188825" cy="1905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5" y="491507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5074920"/>
            <a:ext cx="10113645" cy="822960"/>
          </a:xfrm>
        </p:spPr>
        <p:txBody>
          <a:bodyPr tIns="0" bIns="0" anchor="b">
            <a:noAutofit/>
          </a:bodyPr>
          <a:lstStyle>
            <a:lvl1pPr>
              <a:defRPr sz="3600" b="0">
                <a:solidFill>
                  <a:srgbClr val="FFFFFF"/>
                </a:solidFill>
              </a:defRPr>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15" y="0"/>
            <a:ext cx="12191985" cy="4915076"/>
          </a:xfrm>
          <a:solidFill>
            <a:schemeClr val="bg2">
              <a:lumMod val="90000"/>
            </a:schemeClr>
          </a:solidFill>
        </p:spPr>
        <p:txBody>
          <a:bodyPr lIns="457200" tIns="457200"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1097280" y="5907024"/>
            <a:ext cx="10113264" cy="594360"/>
          </a:xfrm>
        </p:spPr>
        <p:txBody>
          <a:bodyPr lIns="91440" tIns="0" rIns="91440" bIns="0">
            <a:normAutofit/>
          </a:bodyPr>
          <a:lstStyle>
            <a:lvl1pPr marL="0" indent="0">
              <a:spcBef>
                <a:spcPts val="0"/>
              </a:spcBef>
              <a:spcAft>
                <a:spcPts val="600"/>
              </a:spcAft>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5" name="Date Placeholder 4"/>
          <p:cNvSpPr>
            <a:spLocks noGrp="1"/>
          </p:cNvSpPr>
          <p:nvPr>
            <p:ph type="dt" sz="half" idx="10"/>
          </p:nvPr>
        </p:nvSpPr>
        <p:spPr/>
        <p:txBody>
          <a:bodyPr/>
          <a:lstStyle/>
          <a:p>
            <a:fld id="{53AEA4DA-66B6-4D84-B0C2-39F84237745D}" type="datetimeFigureOut">
              <a:rPr lang="fa-IR" smtClean="0"/>
              <a:pPr/>
              <a:t>13/01/1445</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69F915D1-D356-4FD0-A7E2-C523973F98C3}" type="slidenum">
              <a:rPr lang="fa-IR" smtClean="0"/>
              <a:pPr/>
              <a:t>‹#›</a:t>
            </a:fld>
            <a:endParaRPr lang="fa-IR"/>
          </a:p>
        </p:txBody>
      </p:sp>
    </p:spTree>
    <p:extLst>
      <p:ext uri="{BB962C8B-B14F-4D97-AF65-F5344CB8AC3E}">
        <p14:creationId xmlns:p14="http://schemas.microsoft.com/office/powerpoint/2010/main" val="224390864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lIns="45720" tIns="0" rIns="45720" bIns="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53AEA4DA-66B6-4D84-B0C2-39F84237745D}" type="datetimeFigureOut">
              <a:rPr lang="fa-IR" smtClean="0"/>
              <a:pPr/>
              <a:t>13/01/1445</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69F915D1-D356-4FD0-A7E2-C523973F98C3}" type="slidenum">
              <a:rPr lang="fa-IR" smtClean="0"/>
              <a:pPr/>
              <a:t>‹#›</a:t>
            </a:fld>
            <a:endParaRPr lang="fa-IR"/>
          </a:p>
        </p:txBody>
      </p:sp>
    </p:spTree>
    <p:extLst>
      <p:ext uri="{BB962C8B-B14F-4D97-AF65-F5344CB8AC3E}">
        <p14:creationId xmlns:p14="http://schemas.microsoft.com/office/powerpoint/2010/main" val="3633192295"/>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Vertical Title 1"/>
          <p:cNvSpPr>
            <a:spLocks noGrp="1"/>
          </p:cNvSpPr>
          <p:nvPr>
            <p:ph type="title" orient="vert"/>
          </p:nvPr>
        </p:nvSpPr>
        <p:spPr>
          <a:xfrm>
            <a:off x="8724900" y="412302"/>
            <a:ext cx="2628900" cy="5759898"/>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838200" y="412302"/>
            <a:ext cx="7734300" cy="5759898"/>
          </a:xfrm>
        </p:spPr>
        <p:txBody>
          <a:bodyPr vert="eaVert" lIns="45720" tIns="0" rIns="45720" bIns="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53AEA4DA-66B6-4D84-B0C2-39F84237745D}" type="datetimeFigureOut">
              <a:rPr lang="fa-IR" smtClean="0"/>
              <a:pPr/>
              <a:t>13/01/1445</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69F915D1-D356-4FD0-A7E2-C523973F98C3}" type="slidenum">
              <a:rPr lang="fa-IR" smtClean="0"/>
              <a:pPr/>
              <a:t>‹#›</a:t>
            </a:fld>
            <a:endParaRPr lang="fa-IR"/>
          </a:p>
        </p:txBody>
      </p:sp>
    </p:spTree>
    <p:extLst>
      <p:ext uri="{BB962C8B-B14F-4D97-AF65-F5344CB8AC3E}">
        <p14:creationId xmlns:p14="http://schemas.microsoft.com/office/powerpoint/2010/main" val="46360116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a:xfrm>
            <a:off x="1097280" y="286603"/>
            <a:ext cx="10058400" cy="1450757"/>
          </a:xfrm>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1097280" y="1845734"/>
            <a:ext cx="4937760" cy="4023359"/>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217920" y="1845735"/>
            <a:ext cx="4937760" cy="4023360"/>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D0CF5240-B307-4590-8318-1309A40B8F11}" type="datetime1">
              <a:rPr lang="en-US" smtClean="0"/>
              <a:t>7/30/2023</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69F915D1-D356-4FD0-A7E2-C523973F98C3}" type="slidenum">
              <a:rPr lang="fa-IR" smtClean="0"/>
              <a:pPr/>
              <a:t>‹#›</a:t>
            </a:fld>
            <a:endParaRPr lang="fa-IR"/>
          </a:p>
        </p:txBody>
      </p:sp>
    </p:spTree>
    <p:extLst>
      <p:ext uri="{BB962C8B-B14F-4D97-AF65-F5344CB8AC3E}">
        <p14:creationId xmlns:p14="http://schemas.microsoft.com/office/powerpoint/2010/main" val="371803733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a:xfrm>
            <a:off x="1097280" y="286603"/>
            <a:ext cx="10058400" cy="1450757"/>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109728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1097280" y="2582335"/>
            <a:ext cx="4937760" cy="3286760"/>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21792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6217920" y="2582334"/>
            <a:ext cx="4937760" cy="3286760"/>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64369A94-B9E1-4540-B049-4DDE26A70E96}" type="datetime1">
              <a:rPr lang="en-US" smtClean="0"/>
              <a:t>7/30/2023</a:t>
            </a:fld>
            <a:endParaRPr lang="fa-IR"/>
          </a:p>
        </p:txBody>
      </p:sp>
      <p:sp>
        <p:nvSpPr>
          <p:cNvPr id="8" name="Footer Placeholder 7"/>
          <p:cNvSpPr>
            <a:spLocks noGrp="1"/>
          </p:cNvSpPr>
          <p:nvPr>
            <p:ph type="ftr" sz="quarter" idx="11"/>
          </p:nvPr>
        </p:nvSpPr>
        <p:spPr/>
        <p:txBody>
          <a:bodyPr/>
          <a:lstStyle/>
          <a:p>
            <a:endParaRPr lang="fa-IR"/>
          </a:p>
        </p:txBody>
      </p:sp>
      <p:sp>
        <p:nvSpPr>
          <p:cNvPr id="9" name="Slide Number Placeholder 8"/>
          <p:cNvSpPr>
            <a:spLocks noGrp="1"/>
          </p:cNvSpPr>
          <p:nvPr>
            <p:ph type="sldNum" sz="quarter" idx="12"/>
          </p:nvPr>
        </p:nvSpPr>
        <p:spPr/>
        <p:txBody>
          <a:bodyPr/>
          <a:lstStyle/>
          <a:p>
            <a:fld id="{69F915D1-D356-4FD0-A7E2-C523973F98C3}" type="slidenum">
              <a:rPr lang="fa-IR" smtClean="0"/>
              <a:pPr/>
              <a:t>‹#›</a:t>
            </a:fld>
            <a:endParaRPr lang="fa-IR"/>
          </a:p>
        </p:txBody>
      </p:sp>
    </p:spTree>
    <p:extLst>
      <p:ext uri="{BB962C8B-B14F-4D97-AF65-F5344CB8AC3E}">
        <p14:creationId xmlns:p14="http://schemas.microsoft.com/office/powerpoint/2010/main" val="40205045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D9E0A1A4-7D3E-4A09-B7B9-434118F916D3}" type="datetime1">
              <a:rPr lang="en-US" smtClean="0"/>
              <a:t>7/30/2023</a:t>
            </a:fld>
            <a:endParaRPr lang="fa-IR"/>
          </a:p>
        </p:txBody>
      </p:sp>
      <p:sp>
        <p:nvSpPr>
          <p:cNvPr id="4" name="Footer Placeholder 3"/>
          <p:cNvSpPr>
            <a:spLocks noGrp="1"/>
          </p:cNvSpPr>
          <p:nvPr>
            <p:ph type="ftr" sz="quarter" idx="11"/>
          </p:nvPr>
        </p:nvSpPr>
        <p:spPr/>
        <p:txBody>
          <a:bodyPr/>
          <a:lstStyle/>
          <a:p>
            <a:endParaRPr lang="fa-IR"/>
          </a:p>
        </p:txBody>
      </p:sp>
      <p:sp>
        <p:nvSpPr>
          <p:cNvPr id="5" name="Slide Number Placeholder 4"/>
          <p:cNvSpPr>
            <a:spLocks noGrp="1"/>
          </p:cNvSpPr>
          <p:nvPr>
            <p:ph type="sldNum" sz="quarter" idx="12"/>
          </p:nvPr>
        </p:nvSpPr>
        <p:spPr/>
        <p:txBody>
          <a:bodyPr/>
          <a:lstStyle/>
          <a:p>
            <a:fld id="{69F915D1-D356-4FD0-A7E2-C523973F98C3}" type="slidenum">
              <a:rPr lang="fa-IR" smtClean="0"/>
              <a:pPr/>
              <a:t>‹#›</a:t>
            </a:fld>
            <a:endParaRPr lang="fa-IR"/>
          </a:p>
        </p:txBody>
      </p:sp>
    </p:spTree>
    <p:extLst>
      <p:ext uri="{BB962C8B-B14F-4D97-AF65-F5344CB8AC3E}">
        <p14:creationId xmlns:p14="http://schemas.microsoft.com/office/powerpoint/2010/main" val="205263546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5" name="Rectangle 4"/>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 name="Date Placeholder 6"/>
          <p:cNvSpPr>
            <a:spLocks noGrp="1"/>
          </p:cNvSpPr>
          <p:nvPr>
            <p:ph type="dt" sz="half" idx="10"/>
          </p:nvPr>
        </p:nvSpPr>
        <p:spPr/>
        <p:txBody>
          <a:bodyPr/>
          <a:lstStyle/>
          <a:p>
            <a:fld id="{5C3CB891-4F5D-4559-8FC1-4505F57B25AC}" type="datetime1">
              <a:rPr lang="en-US" smtClean="0"/>
              <a:t>7/30/2023</a:t>
            </a:fld>
            <a:endParaRPr lang="fa-IR"/>
          </a:p>
        </p:txBody>
      </p:sp>
      <p:sp>
        <p:nvSpPr>
          <p:cNvPr id="8" name="Footer Placeholder 7"/>
          <p:cNvSpPr>
            <a:spLocks noGrp="1"/>
          </p:cNvSpPr>
          <p:nvPr>
            <p:ph type="ftr" sz="quarter" idx="11"/>
          </p:nvPr>
        </p:nvSpPr>
        <p:spPr/>
        <p:txBody>
          <a:bodyPr/>
          <a:lstStyle>
            <a:lvl1pPr>
              <a:defRPr>
                <a:solidFill>
                  <a:srgbClr val="FFFFFF"/>
                </a:solidFill>
              </a:defRPr>
            </a:lvl1pPr>
          </a:lstStyle>
          <a:p>
            <a:endParaRPr lang="fa-IR"/>
          </a:p>
        </p:txBody>
      </p:sp>
      <p:sp>
        <p:nvSpPr>
          <p:cNvPr id="9" name="Slide Number Placeholder 8"/>
          <p:cNvSpPr>
            <a:spLocks noGrp="1"/>
          </p:cNvSpPr>
          <p:nvPr>
            <p:ph type="sldNum" sz="quarter" idx="12"/>
          </p:nvPr>
        </p:nvSpPr>
        <p:spPr/>
        <p:txBody>
          <a:bodyPr/>
          <a:lstStyle/>
          <a:p>
            <a:fld id="{69F915D1-D356-4FD0-A7E2-C523973F98C3}" type="slidenum">
              <a:rPr lang="fa-IR" smtClean="0"/>
              <a:pPr/>
              <a:t>‹#›</a:t>
            </a:fld>
            <a:endParaRPr lang="fa-IR"/>
          </a:p>
        </p:txBody>
      </p:sp>
    </p:spTree>
    <p:extLst>
      <p:ext uri="{BB962C8B-B14F-4D97-AF65-F5344CB8AC3E}">
        <p14:creationId xmlns:p14="http://schemas.microsoft.com/office/powerpoint/2010/main" val="218381312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Rectangle 7"/>
          <p:cNvSpPr/>
          <p:nvPr/>
        </p:nvSpPr>
        <p:spPr>
          <a:xfrm>
            <a:off x="16" y="0"/>
            <a:ext cx="4050791"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4040071" y="0"/>
            <a:ext cx="6400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457200" y="594359"/>
            <a:ext cx="3200400" cy="2286000"/>
          </a:xfrm>
        </p:spPr>
        <p:txBody>
          <a:bodyPr anchor="b">
            <a:normAutofit/>
          </a:bodyPr>
          <a:lstStyle>
            <a:lvl1pPr>
              <a:defRPr sz="3600" b="0">
                <a:solidFill>
                  <a:srgbClr val="FFFFFF"/>
                </a:solidFill>
              </a:defRPr>
            </a:lvl1pPr>
          </a:lstStyle>
          <a:p>
            <a:r>
              <a:rPr lang="en-US" smtClean="0"/>
              <a:t>Click to edit Master title style</a:t>
            </a:r>
            <a:endParaRPr lang="en-US" dirty="0"/>
          </a:p>
        </p:txBody>
      </p:sp>
      <p:sp>
        <p:nvSpPr>
          <p:cNvPr id="3" name="Content Placeholder 2"/>
          <p:cNvSpPr>
            <a:spLocks noGrp="1"/>
          </p:cNvSpPr>
          <p:nvPr>
            <p:ph idx="1"/>
          </p:nvPr>
        </p:nvSpPr>
        <p:spPr>
          <a:xfrm>
            <a:off x="4800600" y="731520"/>
            <a:ext cx="6492240" cy="5257800"/>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457200" y="2926080"/>
            <a:ext cx="3200400" cy="3379124"/>
          </a:xfrm>
        </p:spPr>
        <p:txBody>
          <a:bodyPr lIns="91440" rIns="91440">
            <a:normAutofit/>
          </a:bodyPr>
          <a:lstStyle>
            <a:lvl1pPr marL="0" indent="0">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5" name="Date Placeholder 4"/>
          <p:cNvSpPr>
            <a:spLocks noGrp="1"/>
          </p:cNvSpPr>
          <p:nvPr>
            <p:ph type="dt" sz="half" idx="10"/>
          </p:nvPr>
        </p:nvSpPr>
        <p:spPr>
          <a:xfrm>
            <a:off x="465512" y="6459785"/>
            <a:ext cx="2618510" cy="365125"/>
          </a:xfrm>
        </p:spPr>
        <p:txBody>
          <a:bodyPr/>
          <a:lstStyle>
            <a:lvl1pPr algn="l">
              <a:defRPr/>
            </a:lvl1pPr>
          </a:lstStyle>
          <a:p>
            <a:fld id="{8208AC47-A8C4-46C9-AF51-D7AB8022F35C}" type="datetime1">
              <a:rPr lang="en-US" smtClean="0"/>
              <a:t>7/30/2023</a:t>
            </a:fld>
            <a:endParaRPr lang="fa-IR"/>
          </a:p>
        </p:txBody>
      </p:sp>
      <p:sp>
        <p:nvSpPr>
          <p:cNvPr id="6" name="Footer Placeholder 5"/>
          <p:cNvSpPr>
            <a:spLocks noGrp="1"/>
          </p:cNvSpPr>
          <p:nvPr>
            <p:ph type="ftr" sz="quarter" idx="11"/>
          </p:nvPr>
        </p:nvSpPr>
        <p:spPr>
          <a:xfrm>
            <a:off x="4800600" y="6459785"/>
            <a:ext cx="4648200" cy="365125"/>
          </a:xfrm>
        </p:spPr>
        <p:txBody>
          <a:bodyPr/>
          <a:lstStyle>
            <a:lvl1pPr algn="l">
              <a:defRPr>
                <a:solidFill>
                  <a:schemeClr val="tx2"/>
                </a:solidFill>
              </a:defRPr>
            </a:lvl1pPr>
          </a:lstStyle>
          <a:p>
            <a:endParaRPr lang="fa-IR">
              <a:solidFill>
                <a:srgbClr val="344068"/>
              </a:solidFill>
            </a:endParaRPr>
          </a:p>
        </p:txBody>
      </p:sp>
      <p:sp>
        <p:nvSpPr>
          <p:cNvPr id="7" name="Slide Number Placeholder 6"/>
          <p:cNvSpPr>
            <a:spLocks noGrp="1"/>
          </p:cNvSpPr>
          <p:nvPr>
            <p:ph type="sldNum" sz="quarter" idx="12"/>
          </p:nvPr>
        </p:nvSpPr>
        <p:spPr/>
        <p:txBody>
          <a:bodyPr/>
          <a:lstStyle>
            <a:lvl1pPr>
              <a:defRPr>
                <a:solidFill>
                  <a:schemeClr val="tx2"/>
                </a:solidFill>
              </a:defRPr>
            </a:lvl1pPr>
          </a:lstStyle>
          <a:p>
            <a:fld id="{69F915D1-D356-4FD0-A7E2-C523973F98C3}" type="slidenum">
              <a:rPr lang="fa-IR" smtClean="0">
                <a:solidFill>
                  <a:srgbClr val="344068"/>
                </a:solidFill>
              </a:rPr>
              <a:pPr/>
              <a:t>‹#›</a:t>
            </a:fld>
            <a:endParaRPr lang="fa-IR">
              <a:solidFill>
                <a:srgbClr val="344068"/>
              </a:solidFill>
            </a:endParaRPr>
          </a:p>
        </p:txBody>
      </p:sp>
    </p:spTree>
    <p:extLst>
      <p:ext uri="{BB962C8B-B14F-4D97-AF65-F5344CB8AC3E}">
        <p14:creationId xmlns:p14="http://schemas.microsoft.com/office/powerpoint/2010/main" val="127652011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8" name="Rectangle 7"/>
          <p:cNvSpPr/>
          <p:nvPr/>
        </p:nvSpPr>
        <p:spPr>
          <a:xfrm>
            <a:off x="0" y="4953000"/>
            <a:ext cx="12188825" cy="1905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5" y="491507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5074920"/>
            <a:ext cx="10113645" cy="822960"/>
          </a:xfrm>
        </p:spPr>
        <p:txBody>
          <a:bodyPr tIns="0" bIns="0" anchor="b">
            <a:noAutofit/>
          </a:bodyPr>
          <a:lstStyle>
            <a:lvl1pPr>
              <a:defRPr sz="3600" b="0">
                <a:solidFill>
                  <a:srgbClr val="FFFFFF"/>
                </a:solidFill>
              </a:defRPr>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15" y="0"/>
            <a:ext cx="12191985" cy="4915076"/>
          </a:xfrm>
          <a:solidFill>
            <a:schemeClr val="bg2">
              <a:lumMod val="90000"/>
            </a:schemeClr>
          </a:solidFill>
        </p:spPr>
        <p:txBody>
          <a:bodyPr lIns="457200" tIns="457200"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1097280" y="5907024"/>
            <a:ext cx="10113264" cy="594360"/>
          </a:xfrm>
        </p:spPr>
        <p:txBody>
          <a:bodyPr lIns="91440" tIns="0" rIns="91440" bIns="0">
            <a:normAutofit/>
          </a:bodyPr>
          <a:lstStyle>
            <a:lvl1pPr marL="0" indent="0">
              <a:spcBef>
                <a:spcPts val="0"/>
              </a:spcBef>
              <a:spcAft>
                <a:spcPts val="600"/>
              </a:spcAft>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5" name="Date Placeholder 4"/>
          <p:cNvSpPr>
            <a:spLocks noGrp="1"/>
          </p:cNvSpPr>
          <p:nvPr>
            <p:ph type="dt" sz="half" idx="10"/>
          </p:nvPr>
        </p:nvSpPr>
        <p:spPr/>
        <p:txBody>
          <a:bodyPr/>
          <a:lstStyle/>
          <a:p>
            <a:fld id="{51F31436-5152-4A80-92AC-8851876CF82C}" type="datetime1">
              <a:rPr lang="en-US" smtClean="0"/>
              <a:t>7/30/2023</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69F915D1-D356-4FD0-A7E2-C523973F98C3}" type="slidenum">
              <a:rPr lang="fa-IR" smtClean="0"/>
              <a:pPr/>
              <a:t>‹#›</a:t>
            </a:fld>
            <a:endParaRPr lang="fa-IR"/>
          </a:p>
        </p:txBody>
      </p:sp>
    </p:spTree>
    <p:extLst>
      <p:ext uri="{BB962C8B-B14F-4D97-AF65-F5344CB8AC3E}">
        <p14:creationId xmlns:p14="http://schemas.microsoft.com/office/powerpoint/2010/main" val="53349364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slideLayout" Target="../slideLayouts/slideLayout24.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17" Type="http://schemas.openxmlformats.org/officeDocument/2006/relationships/theme" Target="../theme/theme2.xml"/><Relationship Id="rId2" Type="http://schemas.openxmlformats.org/officeDocument/2006/relationships/slideLayout" Target="../slideLayouts/slideLayout13.xml"/><Relationship Id="rId16" Type="http://schemas.openxmlformats.org/officeDocument/2006/relationships/slideLayout" Target="../slideLayouts/slideLayout27.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slideLayout" Target="../slideLayouts/slideLayout2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slideLayout" Target="../slideLayouts/slideLayout25.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5.xml"/><Relationship Id="rId3" Type="http://schemas.openxmlformats.org/officeDocument/2006/relationships/slideLayout" Target="../slideLayouts/slideLayout30.xml"/><Relationship Id="rId7" Type="http://schemas.openxmlformats.org/officeDocument/2006/relationships/slideLayout" Target="../slideLayouts/slideLayout34.xml"/><Relationship Id="rId12" Type="http://schemas.openxmlformats.org/officeDocument/2006/relationships/theme" Target="../theme/theme3.xml"/><Relationship Id="rId2" Type="http://schemas.openxmlformats.org/officeDocument/2006/relationships/slideLayout" Target="../slideLayouts/slideLayout29.xml"/><Relationship Id="rId1" Type="http://schemas.openxmlformats.org/officeDocument/2006/relationships/slideLayout" Target="../slideLayouts/slideLayout28.xml"/><Relationship Id="rId6" Type="http://schemas.openxmlformats.org/officeDocument/2006/relationships/slideLayout" Target="../slideLayouts/slideLayout33.xml"/><Relationship Id="rId11" Type="http://schemas.openxmlformats.org/officeDocument/2006/relationships/slideLayout" Target="../slideLayouts/slideLayout38.xml"/><Relationship Id="rId5" Type="http://schemas.openxmlformats.org/officeDocument/2006/relationships/slideLayout" Target="../slideLayouts/slideLayout32.xml"/><Relationship Id="rId10" Type="http://schemas.openxmlformats.org/officeDocument/2006/relationships/slideLayout" Target="../slideLayouts/slideLayout37.xml"/><Relationship Id="rId4" Type="http://schemas.openxmlformats.org/officeDocument/2006/relationships/slideLayout" Target="../slideLayouts/slideLayout31.xml"/><Relationship Id="rId9" Type="http://schemas.openxmlformats.org/officeDocument/2006/relationships/slideLayout" Target="../slideLayouts/slideLayout3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1097280" y="286603"/>
            <a:ext cx="10058400" cy="1450757"/>
          </a:xfrm>
          <a:prstGeom prst="rect">
            <a:avLst/>
          </a:prstGeom>
        </p:spPr>
        <p:txBody>
          <a:bodyPr vert="horz" lIns="91440" tIns="45720" rIns="91440" bIns="45720" rtlCol="0" anchor="b">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1097280" y="1845734"/>
            <a:ext cx="10058400" cy="4023360"/>
          </a:xfrm>
          <a:prstGeom prst="rect">
            <a:avLst/>
          </a:prstGeom>
        </p:spPr>
        <p:txBody>
          <a:bodyPr vert="horz" lIns="0" tIns="45720" rIns="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1097280" y="6459785"/>
            <a:ext cx="2472271" cy="365125"/>
          </a:xfrm>
          <a:prstGeom prst="rect">
            <a:avLst/>
          </a:prstGeom>
        </p:spPr>
        <p:txBody>
          <a:bodyPr vert="horz" lIns="91440" tIns="45720" rIns="91440" bIns="45720" rtlCol="0" anchor="ctr"/>
          <a:lstStyle>
            <a:lvl1pPr algn="l">
              <a:defRPr sz="900">
                <a:solidFill>
                  <a:srgbClr val="FFFFFF"/>
                </a:solidFill>
              </a:defRPr>
            </a:lvl1pPr>
          </a:lstStyle>
          <a:p>
            <a:fld id="{6D5DED0B-4BB1-4B17-807F-233FA5ECB73D}" type="datetime1">
              <a:rPr lang="en-US" smtClean="0"/>
              <a:t>7/30/2023</a:t>
            </a:fld>
            <a:endParaRPr lang="fa-IR"/>
          </a:p>
        </p:txBody>
      </p:sp>
      <p:sp>
        <p:nvSpPr>
          <p:cNvPr id="5" name="Footer Placeholder 4"/>
          <p:cNvSpPr>
            <a:spLocks noGrp="1"/>
          </p:cNvSpPr>
          <p:nvPr>
            <p:ph type="ftr" sz="quarter" idx="3"/>
          </p:nvPr>
        </p:nvSpPr>
        <p:spPr>
          <a:xfrm>
            <a:off x="3686185" y="6459785"/>
            <a:ext cx="4822804" cy="365125"/>
          </a:xfrm>
          <a:prstGeom prst="rect">
            <a:avLst/>
          </a:prstGeom>
        </p:spPr>
        <p:txBody>
          <a:bodyPr vert="horz" lIns="91440" tIns="45720" rIns="91440" bIns="45720" rtlCol="0" anchor="ctr"/>
          <a:lstStyle>
            <a:lvl1pPr algn="ctr">
              <a:defRPr sz="900" cap="all" baseline="0">
                <a:solidFill>
                  <a:srgbClr val="FFFFFF"/>
                </a:solidFill>
              </a:defRPr>
            </a:lvl1pPr>
          </a:lstStyle>
          <a:p>
            <a:endParaRPr lang="fa-IR"/>
          </a:p>
        </p:txBody>
      </p:sp>
      <p:sp>
        <p:nvSpPr>
          <p:cNvPr id="6" name="Slide Number Placeholder 5"/>
          <p:cNvSpPr>
            <a:spLocks noGrp="1"/>
          </p:cNvSpPr>
          <p:nvPr>
            <p:ph type="sldNum" sz="quarter" idx="4"/>
          </p:nvPr>
        </p:nvSpPr>
        <p:spPr>
          <a:xfrm>
            <a:off x="9900458" y="6459785"/>
            <a:ext cx="1312025" cy="365125"/>
          </a:xfrm>
          <a:prstGeom prst="rect">
            <a:avLst/>
          </a:prstGeom>
        </p:spPr>
        <p:txBody>
          <a:bodyPr vert="horz" lIns="91440" tIns="45720" rIns="91440" bIns="45720" rtlCol="0" anchor="ctr"/>
          <a:lstStyle>
            <a:lvl1pPr algn="r">
              <a:defRPr sz="1050">
                <a:solidFill>
                  <a:srgbClr val="FFFFFF"/>
                </a:solidFill>
              </a:defRPr>
            </a:lvl1pPr>
          </a:lstStyle>
          <a:p>
            <a:fld id="{69F915D1-D356-4FD0-A7E2-C523973F98C3}" type="slidenum">
              <a:rPr lang="fa-IR" smtClean="0"/>
              <a:pPr/>
              <a:t>‹#›</a:t>
            </a:fld>
            <a:endParaRPr lang="fa-IR"/>
          </a:p>
        </p:txBody>
      </p:sp>
      <p:cxnSp>
        <p:nvCxnSpPr>
          <p:cNvPr id="10" name="Straight Connector 9"/>
          <p:cNvCxnSpPr/>
          <p:nvPr/>
        </p:nvCxnSpPr>
        <p:spPr>
          <a:xfrm>
            <a:off x="1193532" y="1737845"/>
            <a:ext cx="996696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65593474"/>
      </p:ext>
    </p:extLst>
  </p:cSld>
  <p:clrMap bg1="lt1" tx1="dk1" bg2="lt2" tx2="dk2" accent1="accent1" accent2="accent2" accent3="accent3" accent4="accent4" accent5="accent5" accent6="accent6" hlink="hlink" folHlink="folHlink"/>
  <p:sldLayoutIdLst>
    <p:sldLayoutId id="2147483696" r:id="rId1"/>
    <p:sldLayoutId id="2147483697" r:id="rId2"/>
    <p:sldLayoutId id="2147483698" r:id="rId3"/>
    <p:sldLayoutId id="2147483699" r:id="rId4"/>
    <p:sldLayoutId id="2147483700" r:id="rId5"/>
    <p:sldLayoutId id="2147483701" r:id="rId6"/>
    <p:sldLayoutId id="2147483702" r:id="rId7"/>
    <p:sldLayoutId id="2147483703" r:id="rId8"/>
    <p:sldLayoutId id="2147483704" r:id="rId9"/>
    <p:sldLayoutId id="2147483705" r:id="rId10"/>
    <p:sldLayoutId id="2147483706" r:id="rId11"/>
  </p:sldLayoutIdLst>
  <p:hf sldNum="0" hdr="0" ftr="0" dt="0"/>
  <p:txStyles>
    <p:titleStyle>
      <a:lvl1pPr algn="l" defTabSz="914400" rtl="1"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p:titleStyle>
    <p:bodyStyle>
      <a:lvl1pPr marL="91440" indent="-91440" algn="r" defTabSz="914400" rtl="1"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r" defTabSz="914400" rtl="1"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r" defTabSz="914400" rtl="1"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r" defTabSz="914400" rtl="1"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r" defTabSz="914400" rtl="1"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r" defTabSz="914400" rtl="1"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r" defTabSz="914400" rtl="1"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r" defTabSz="914400" rtl="1"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r" defTabSz="914400" rtl="1"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grpSp>
        <p:nvGrpSpPr>
          <p:cNvPr id="23" name="Group 22"/>
          <p:cNvGrpSpPr/>
          <p:nvPr/>
        </p:nvGrpSpPr>
        <p:grpSpPr>
          <a:xfrm>
            <a:off x="1" y="228600"/>
            <a:ext cx="2851516" cy="6638628"/>
            <a:chOff x="2487613" y="285750"/>
            <a:chExt cx="2428875" cy="5654676"/>
          </a:xfrm>
        </p:grpSpPr>
        <p:sp>
          <p:nvSpPr>
            <p:cNvPr id="24" name="Freeform 11"/>
            <p:cNvSpPr/>
            <p:nvPr/>
          </p:nvSpPr>
          <p:spPr bwMode="auto">
            <a:xfrm>
              <a:off x="2487613" y="2284413"/>
              <a:ext cx="85725" cy="533400"/>
            </a:xfrm>
            <a:custGeom>
              <a:avLst/>
              <a:gdLst/>
              <a:ahLst/>
              <a:cxnLst/>
              <a:rect l="0" t="0" r="r" b="b"/>
              <a:pathLst>
                <a:path w="22" h="136">
                  <a:moveTo>
                    <a:pt x="22" y="136"/>
                  </a:moveTo>
                  <a:cubicBezTo>
                    <a:pt x="20" y="117"/>
                    <a:pt x="19" y="99"/>
                    <a:pt x="17" y="80"/>
                  </a:cubicBezTo>
                  <a:cubicBezTo>
                    <a:pt x="11" y="54"/>
                    <a:pt x="6" y="27"/>
                    <a:pt x="0" y="0"/>
                  </a:cubicBezTo>
                  <a:cubicBezTo>
                    <a:pt x="0" y="35"/>
                    <a:pt x="0" y="35"/>
                    <a:pt x="0" y="35"/>
                  </a:cubicBezTo>
                  <a:cubicBezTo>
                    <a:pt x="6" y="64"/>
                    <a:pt x="13" y="94"/>
                    <a:pt x="20" y="124"/>
                  </a:cubicBezTo>
                  <a:cubicBezTo>
                    <a:pt x="20" y="128"/>
                    <a:pt x="21" y="132"/>
                    <a:pt x="22" y="136"/>
                  </a:cubicBezTo>
                  <a:close/>
                </a:path>
              </a:pathLst>
            </a:custGeom>
            <a:solidFill>
              <a:schemeClr val="tx2">
                <a:alpha val="20000"/>
              </a:schemeClr>
            </a:solidFill>
            <a:ln>
              <a:noFill/>
            </a:ln>
          </p:spPr>
        </p:sp>
        <p:sp>
          <p:nvSpPr>
            <p:cNvPr id="25" name="Freeform 12"/>
            <p:cNvSpPr/>
            <p:nvPr/>
          </p:nvSpPr>
          <p:spPr bwMode="auto">
            <a:xfrm>
              <a:off x="2597151" y="2779713"/>
              <a:ext cx="550863" cy="1978025"/>
            </a:xfrm>
            <a:custGeom>
              <a:avLst/>
              <a:gdLst/>
              <a:ahLst/>
              <a:cxnLst/>
              <a:rect l="0" t="0" r="r" b="b"/>
              <a:pathLst>
                <a:path w="140" h="504">
                  <a:moveTo>
                    <a:pt x="86" y="350"/>
                  </a:moveTo>
                  <a:cubicBezTo>
                    <a:pt x="103" y="402"/>
                    <a:pt x="120" y="453"/>
                    <a:pt x="139" y="504"/>
                  </a:cubicBezTo>
                  <a:cubicBezTo>
                    <a:pt x="139" y="495"/>
                    <a:pt x="139" y="487"/>
                    <a:pt x="140" y="478"/>
                  </a:cubicBezTo>
                  <a:cubicBezTo>
                    <a:pt x="124" y="435"/>
                    <a:pt x="109" y="391"/>
                    <a:pt x="95" y="347"/>
                  </a:cubicBezTo>
                  <a:cubicBezTo>
                    <a:pt x="58" y="233"/>
                    <a:pt x="27" y="117"/>
                    <a:pt x="0" y="0"/>
                  </a:cubicBezTo>
                  <a:cubicBezTo>
                    <a:pt x="2" y="20"/>
                    <a:pt x="4" y="41"/>
                    <a:pt x="6" y="61"/>
                  </a:cubicBezTo>
                  <a:cubicBezTo>
                    <a:pt x="30" y="158"/>
                    <a:pt x="56" y="255"/>
                    <a:pt x="86" y="350"/>
                  </a:cubicBezTo>
                  <a:close/>
                </a:path>
              </a:pathLst>
            </a:custGeom>
            <a:solidFill>
              <a:schemeClr val="tx2">
                <a:alpha val="20000"/>
              </a:schemeClr>
            </a:solidFill>
            <a:ln>
              <a:noFill/>
            </a:ln>
          </p:spPr>
        </p:sp>
        <p:sp>
          <p:nvSpPr>
            <p:cNvPr id="26" name="Freeform 13"/>
            <p:cNvSpPr/>
            <p:nvPr/>
          </p:nvSpPr>
          <p:spPr bwMode="auto">
            <a:xfrm>
              <a:off x="3175001" y="4730750"/>
              <a:ext cx="519113" cy="1209675"/>
            </a:xfrm>
            <a:custGeom>
              <a:avLst/>
              <a:gdLst/>
              <a:ahLst/>
              <a:cxnLst/>
              <a:rect l="0" t="0" r="r" b="b"/>
              <a:pathLst>
                <a:path w="132" h="308">
                  <a:moveTo>
                    <a:pt x="8" y="22"/>
                  </a:moveTo>
                  <a:cubicBezTo>
                    <a:pt x="5" y="15"/>
                    <a:pt x="2" y="8"/>
                    <a:pt x="0" y="0"/>
                  </a:cubicBezTo>
                  <a:cubicBezTo>
                    <a:pt x="0" y="10"/>
                    <a:pt x="0" y="19"/>
                    <a:pt x="0" y="29"/>
                  </a:cubicBezTo>
                  <a:cubicBezTo>
                    <a:pt x="21" y="85"/>
                    <a:pt x="44" y="140"/>
                    <a:pt x="68" y="194"/>
                  </a:cubicBezTo>
                  <a:cubicBezTo>
                    <a:pt x="85" y="232"/>
                    <a:pt x="104" y="270"/>
                    <a:pt x="123" y="308"/>
                  </a:cubicBezTo>
                  <a:cubicBezTo>
                    <a:pt x="132" y="308"/>
                    <a:pt x="132" y="308"/>
                    <a:pt x="132" y="308"/>
                  </a:cubicBezTo>
                  <a:cubicBezTo>
                    <a:pt x="113" y="269"/>
                    <a:pt x="94" y="230"/>
                    <a:pt x="77" y="190"/>
                  </a:cubicBezTo>
                  <a:cubicBezTo>
                    <a:pt x="52" y="135"/>
                    <a:pt x="29" y="79"/>
                    <a:pt x="8" y="22"/>
                  </a:cubicBezTo>
                  <a:close/>
                </a:path>
              </a:pathLst>
            </a:custGeom>
            <a:solidFill>
              <a:schemeClr val="tx2">
                <a:alpha val="20000"/>
              </a:schemeClr>
            </a:solidFill>
            <a:ln>
              <a:noFill/>
            </a:ln>
          </p:spPr>
        </p:sp>
        <p:sp>
          <p:nvSpPr>
            <p:cNvPr id="27" name="Freeform 14"/>
            <p:cNvSpPr/>
            <p:nvPr/>
          </p:nvSpPr>
          <p:spPr bwMode="auto">
            <a:xfrm>
              <a:off x="3305176" y="5630863"/>
              <a:ext cx="146050" cy="309563"/>
            </a:xfrm>
            <a:custGeom>
              <a:avLst/>
              <a:gdLst/>
              <a:ahLst/>
              <a:cxnLst/>
              <a:rect l="0" t="0" r="r" b="b"/>
              <a:pathLst>
                <a:path w="37" h="79">
                  <a:moveTo>
                    <a:pt x="28" y="79"/>
                  </a:moveTo>
                  <a:cubicBezTo>
                    <a:pt x="37" y="79"/>
                    <a:pt x="37" y="79"/>
                    <a:pt x="37" y="79"/>
                  </a:cubicBezTo>
                  <a:cubicBezTo>
                    <a:pt x="24" y="53"/>
                    <a:pt x="12" y="27"/>
                    <a:pt x="0" y="0"/>
                  </a:cubicBezTo>
                  <a:cubicBezTo>
                    <a:pt x="8" y="27"/>
                    <a:pt x="17" y="53"/>
                    <a:pt x="28" y="79"/>
                  </a:cubicBezTo>
                  <a:close/>
                </a:path>
              </a:pathLst>
            </a:custGeom>
            <a:solidFill>
              <a:schemeClr val="tx2">
                <a:alpha val="20000"/>
              </a:schemeClr>
            </a:solidFill>
            <a:ln>
              <a:noFill/>
            </a:ln>
          </p:spPr>
        </p:sp>
        <p:sp>
          <p:nvSpPr>
            <p:cNvPr id="28" name="Freeform 15"/>
            <p:cNvSpPr/>
            <p:nvPr/>
          </p:nvSpPr>
          <p:spPr bwMode="auto">
            <a:xfrm>
              <a:off x="2573338" y="2817813"/>
              <a:ext cx="700088" cy="2835275"/>
            </a:xfrm>
            <a:custGeom>
              <a:avLst/>
              <a:gdLst/>
              <a:ahLst/>
              <a:cxnLst/>
              <a:rect l="0" t="0" r="r" b="b"/>
              <a:pathLst>
                <a:path w="178" h="722">
                  <a:moveTo>
                    <a:pt x="162" y="660"/>
                  </a:moveTo>
                  <a:cubicBezTo>
                    <a:pt x="145" y="618"/>
                    <a:pt x="130" y="576"/>
                    <a:pt x="116" y="534"/>
                  </a:cubicBezTo>
                  <a:cubicBezTo>
                    <a:pt x="84" y="437"/>
                    <a:pt x="59" y="337"/>
                    <a:pt x="40" y="236"/>
                  </a:cubicBezTo>
                  <a:cubicBezTo>
                    <a:pt x="29" y="175"/>
                    <a:pt x="20" y="113"/>
                    <a:pt x="12" y="51"/>
                  </a:cubicBezTo>
                  <a:cubicBezTo>
                    <a:pt x="8" y="34"/>
                    <a:pt x="4" y="17"/>
                    <a:pt x="0" y="0"/>
                  </a:cubicBezTo>
                  <a:cubicBezTo>
                    <a:pt x="8" y="79"/>
                    <a:pt x="19" y="159"/>
                    <a:pt x="33" y="237"/>
                  </a:cubicBezTo>
                  <a:cubicBezTo>
                    <a:pt x="51" y="339"/>
                    <a:pt x="76" y="439"/>
                    <a:pt x="107" y="537"/>
                  </a:cubicBezTo>
                  <a:cubicBezTo>
                    <a:pt x="123" y="586"/>
                    <a:pt x="141" y="634"/>
                    <a:pt x="160" y="681"/>
                  </a:cubicBezTo>
                  <a:cubicBezTo>
                    <a:pt x="166" y="695"/>
                    <a:pt x="172" y="708"/>
                    <a:pt x="178" y="722"/>
                  </a:cubicBezTo>
                  <a:cubicBezTo>
                    <a:pt x="176" y="717"/>
                    <a:pt x="175" y="713"/>
                    <a:pt x="174" y="708"/>
                  </a:cubicBezTo>
                  <a:cubicBezTo>
                    <a:pt x="169" y="692"/>
                    <a:pt x="165" y="676"/>
                    <a:pt x="162" y="660"/>
                  </a:cubicBezTo>
                  <a:close/>
                </a:path>
              </a:pathLst>
            </a:custGeom>
            <a:solidFill>
              <a:schemeClr val="tx2">
                <a:alpha val="20000"/>
              </a:schemeClr>
            </a:solidFill>
            <a:ln>
              <a:noFill/>
            </a:ln>
          </p:spPr>
        </p:sp>
        <p:sp>
          <p:nvSpPr>
            <p:cNvPr id="29" name="Freeform 16"/>
            <p:cNvSpPr/>
            <p:nvPr/>
          </p:nvSpPr>
          <p:spPr bwMode="auto">
            <a:xfrm>
              <a:off x="2506663" y="285750"/>
              <a:ext cx="90488" cy="2493963"/>
            </a:xfrm>
            <a:custGeom>
              <a:avLst/>
              <a:gdLst/>
              <a:ahLst/>
              <a:cxnLst/>
              <a:rect l="0" t="0" r="r" b="b"/>
              <a:pathLst>
                <a:path w="23" h="635">
                  <a:moveTo>
                    <a:pt x="11" y="577"/>
                  </a:moveTo>
                  <a:cubicBezTo>
                    <a:pt x="12" y="581"/>
                    <a:pt x="12" y="585"/>
                    <a:pt x="12" y="589"/>
                  </a:cubicBezTo>
                  <a:cubicBezTo>
                    <a:pt x="15" y="603"/>
                    <a:pt x="19" y="617"/>
                    <a:pt x="22" y="632"/>
                  </a:cubicBezTo>
                  <a:cubicBezTo>
                    <a:pt x="22" y="633"/>
                    <a:pt x="22" y="634"/>
                    <a:pt x="23" y="635"/>
                  </a:cubicBezTo>
                  <a:cubicBezTo>
                    <a:pt x="21" y="615"/>
                    <a:pt x="19" y="596"/>
                    <a:pt x="17" y="576"/>
                  </a:cubicBezTo>
                  <a:cubicBezTo>
                    <a:pt x="9" y="474"/>
                    <a:pt x="5" y="372"/>
                    <a:pt x="5" y="269"/>
                  </a:cubicBezTo>
                  <a:cubicBezTo>
                    <a:pt x="6" y="179"/>
                    <a:pt x="9" y="90"/>
                    <a:pt x="15" y="0"/>
                  </a:cubicBezTo>
                  <a:cubicBezTo>
                    <a:pt x="12" y="0"/>
                    <a:pt x="12" y="0"/>
                    <a:pt x="12" y="0"/>
                  </a:cubicBezTo>
                  <a:cubicBezTo>
                    <a:pt x="5" y="89"/>
                    <a:pt x="2" y="179"/>
                    <a:pt x="1" y="269"/>
                  </a:cubicBezTo>
                  <a:cubicBezTo>
                    <a:pt x="0" y="372"/>
                    <a:pt x="3" y="474"/>
                    <a:pt x="11" y="577"/>
                  </a:cubicBezTo>
                  <a:close/>
                </a:path>
              </a:pathLst>
            </a:custGeom>
            <a:solidFill>
              <a:schemeClr val="tx2">
                <a:alpha val="20000"/>
              </a:schemeClr>
            </a:solidFill>
            <a:ln>
              <a:noFill/>
            </a:ln>
          </p:spPr>
        </p:sp>
        <p:sp>
          <p:nvSpPr>
            <p:cNvPr id="30" name="Freeform 17"/>
            <p:cNvSpPr/>
            <p:nvPr/>
          </p:nvSpPr>
          <p:spPr bwMode="auto">
            <a:xfrm>
              <a:off x="2554288" y="2598738"/>
              <a:ext cx="66675" cy="420688"/>
            </a:xfrm>
            <a:custGeom>
              <a:avLst/>
              <a:gdLst/>
              <a:ahLst/>
              <a:cxnLst/>
              <a:rect l="0" t="0" r="r" b="b"/>
              <a:pathLst>
                <a:path w="17" h="107">
                  <a:moveTo>
                    <a:pt x="0" y="0"/>
                  </a:moveTo>
                  <a:cubicBezTo>
                    <a:pt x="2" y="19"/>
                    <a:pt x="3" y="37"/>
                    <a:pt x="5" y="56"/>
                  </a:cubicBezTo>
                  <a:cubicBezTo>
                    <a:pt x="9" y="73"/>
                    <a:pt x="13" y="90"/>
                    <a:pt x="17" y="107"/>
                  </a:cubicBezTo>
                  <a:cubicBezTo>
                    <a:pt x="15" y="87"/>
                    <a:pt x="13" y="66"/>
                    <a:pt x="11" y="46"/>
                  </a:cubicBezTo>
                  <a:cubicBezTo>
                    <a:pt x="10" y="45"/>
                    <a:pt x="10" y="44"/>
                    <a:pt x="10" y="43"/>
                  </a:cubicBezTo>
                  <a:cubicBezTo>
                    <a:pt x="7" y="28"/>
                    <a:pt x="3" y="14"/>
                    <a:pt x="0" y="0"/>
                  </a:cubicBezTo>
                  <a:close/>
                </a:path>
              </a:pathLst>
            </a:custGeom>
            <a:solidFill>
              <a:schemeClr val="tx2">
                <a:alpha val="20000"/>
              </a:schemeClr>
            </a:solidFill>
            <a:ln>
              <a:noFill/>
            </a:ln>
          </p:spPr>
        </p:sp>
        <p:sp>
          <p:nvSpPr>
            <p:cNvPr id="31" name="Freeform 18"/>
            <p:cNvSpPr/>
            <p:nvPr/>
          </p:nvSpPr>
          <p:spPr bwMode="auto">
            <a:xfrm>
              <a:off x="3143251" y="4757738"/>
              <a:ext cx="161925" cy="873125"/>
            </a:xfrm>
            <a:custGeom>
              <a:avLst/>
              <a:gdLst/>
              <a:ahLst/>
              <a:cxnLst/>
              <a:rect l="0" t="0" r="r" b="b"/>
              <a:pathLst>
                <a:path w="41" h="222">
                  <a:moveTo>
                    <a:pt x="0" y="0"/>
                  </a:moveTo>
                  <a:cubicBezTo>
                    <a:pt x="0" y="31"/>
                    <a:pt x="2" y="62"/>
                    <a:pt x="5" y="93"/>
                  </a:cubicBezTo>
                  <a:cubicBezTo>
                    <a:pt x="8" y="117"/>
                    <a:pt x="12" y="142"/>
                    <a:pt x="17" y="166"/>
                  </a:cubicBezTo>
                  <a:cubicBezTo>
                    <a:pt x="19" y="172"/>
                    <a:pt x="22" y="178"/>
                    <a:pt x="24" y="184"/>
                  </a:cubicBezTo>
                  <a:cubicBezTo>
                    <a:pt x="30" y="197"/>
                    <a:pt x="35" y="209"/>
                    <a:pt x="41" y="222"/>
                  </a:cubicBezTo>
                  <a:cubicBezTo>
                    <a:pt x="40" y="219"/>
                    <a:pt x="39" y="215"/>
                    <a:pt x="38" y="212"/>
                  </a:cubicBezTo>
                  <a:cubicBezTo>
                    <a:pt x="26" y="172"/>
                    <a:pt x="18" y="132"/>
                    <a:pt x="13" y="92"/>
                  </a:cubicBezTo>
                  <a:cubicBezTo>
                    <a:pt x="11" y="68"/>
                    <a:pt x="9" y="45"/>
                    <a:pt x="8" y="22"/>
                  </a:cubicBezTo>
                  <a:cubicBezTo>
                    <a:pt x="8" y="21"/>
                    <a:pt x="7" y="20"/>
                    <a:pt x="7" y="18"/>
                  </a:cubicBezTo>
                  <a:cubicBezTo>
                    <a:pt x="5" y="12"/>
                    <a:pt x="2" y="6"/>
                    <a:pt x="0" y="0"/>
                  </a:cubicBezTo>
                  <a:close/>
                </a:path>
              </a:pathLst>
            </a:custGeom>
            <a:solidFill>
              <a:schemeClr val="tx2">
                <a:alpha val="20000"/>
              </a:schemeClr>
            </a:solidFill>
            <a:ln>
              <a:noFill/>
            </a:ln>
          </p:spPr>
        </p:sp>
        <p:sp>
          <p:nvSpPr>
            <p:cNvPr id="32" name="Freeform 19"/>
            <p:cNvSpPr/>
            <p:nvPr/>
          </p:nvSpPr>
          <p:spPr bwMode="auto">
            <a:xfrm>
              <a:off x="3148013" y="1282700"/>
              <a:ext cx="1768475" cy="3448050"/>
            </a:xfrm>
            <a:custGeom>
              <a:avLst/>
              <a:gdLst/>
              <a:ahLst/>
              <a:cxnLst/>
              <a:rect l="0" t="0" r="r" b="b"/>
              <a:pathLst>
                <a:path w="450" h="878">
                  <a:moveTo>
                    <a:pt x="7" y="854"/>
                  </a:moveTo>
                  <a:cubicBezTo>
                    <a:pt x="10" y="772"/>
                    <a:pt x="26" y="691"/>
                    <a:pt x="50" y="613"/>
                  </a:cubicBezTo>
                  <a:cubicBezTo>
                    <a:pt x="75" y="535"/>
                    <a:pt x="109" y="460"/>
                    <a:pt x="149" y="388"/>
                  </a:cubicBezTo>
                  <a:cubicBezTo>
                    <a:pt x="189" y="316"/>
                    <a:pt x="235" y="248"/>
                    <a:pt x="285" y="183"/>
                  </a:cubicBezTo>
                  <a:cubicBezTo>
                    <a:pt x="310" y="151"/>
                    <a:pt x="337" y="119"/>
                    <a:pt x="364" y="89"/>
                  </a:cubicBezTo>
                  <a:cubicBezTo>
                    <a:pt x="378" y="74"/>
                    <a:pt x="392" y="58"/>
                    <a:pt x="406" y="44"/>
                  </a:cubicBezTo>
                  <a:cubicBezTo>
                    <a:pt x="421" y="29"/>
                    <a:pt x="435" y="15"/>
                    <a:pt x="450" y="1"/>
                  </a:cubicBezTo>
                  <a:cubicBezTo>
                    <a:pt x="450" y="0"/>
                    <a:pt x="450" y="0"/>
                    <a:pt x="450" y="0"/>
                  </a:cubicBezTo>
                  <a:cubicBezTo>
                    <a:pt x="434" y="14"/>
                    <a:pt x="420" y="28"/>
                    <a:pt x="405" y="43"/>
                  </a:cubicBezTo>
                  <a:cubicBezTo>
                    <a:pt x="391" y="57"/>
                    <a:pt x="377" y="72"/>
                    <a:pt x="363" y="88"/>
                  </a:cubicBezTo>
                  <a:cubicBezTo>
                    <a:pt x="335" y="118"/>
                    <a:pt x="308" y="149"/>
                    <a:pt x="283" y="181"/>
                  </a:cubicBezTo>
                  <a:cubicBezTo>
                    <a:pt x="232" y="246"/>
                    <a:pt x="185" y="314"/>
                    <a:pt x="145" y="386"/>
                  </a:cubicBezTo>
                  <a:cubicBezTo>
                    <a:pt x="104" y="457"/>
                    <a:pt x="70" y="533"/>
                    <a:pt x="45" y="611"/>
                  </a:cubicBezTo>
                  <a:cubicBezTo>
                    <a:pt x="19" y="690"/>
                    <a:pt x="3" y="771"/>
                    <a:pt x="0" y="854"/>
                  </a:cubicBezTo>
                  <a:cubicBezTo>
                    <a:pt x="0" y="856"/>
                    <a:pt x="0" y="857"/>
                    <a:pt x="0" y="859"/>
                  </a:cubicBezTo>
                  <a:cubicBezTo>
                    <a:pt x="2" y="865"/>
                    <a:pt x="4" y="872"/>
                    <a:pt x="7" y="878"/>
                  </a:cubicBezTo>
                  <a:cubicBezTo>
                    <a:pt x="7" y="870"/>
                    <a:pt x="7" y="862"/>
                    <a:pt x="7" y="854"/>
                  </a:cubicBezTo>
                  <a:close/>
                </a:path>
              </a:pathLst>
            </a:custGeom>
            <a:solidFill>
              <a:schemeClr val="tx2">
                <a:alpha val="20000"/>
              </a:schemeClr>
            </a:solidFill>
            <a:ln>
              <a:noFill/>
            </a:ln>
          </p:spPr>
        </p:sp>
        <p:sp>
          <p:nvSpPr>
            <p:cNvPr id="33" name="Freeform 20"/>
            <p:cNvSpPr/>
            <p:nvPr/>
          </p:nvSpPr>
          <p:spPr bwMode="auto">
            <a:xfrm>
              <a:off x="3273426" y="5653088"/>
              <a:ext cx="138113" cy="287338"/>
            </a:xfrm>
            <a:custGeom>
              <a:avLst/>
              <a:gdLst/>
              <a:ahLst/>
              <a:cxnLst/>
              <a:rect l="0" t="0" r="r" b="b"/>
              <a:pathLst>
                <a:path w="35" h="73">
                  <a:moveTo>
                    <a:pt x="0" y="0"/>
                  </a:moveTo>
                  <a:cubicBezTo>
                    <a:pt x="7" y="24"/>
                    <a:pt x="16" y="49"/>
                    <a:pt x="26" y="73"/>
                  </a:cubicBezTo>
                  <a:cubicBezTo>
                    <a:pt x="35" y="73"/>
                    <a:pt x="35" y="73"/>
                    <a:pt x="35" y="73"/>
                  </a:cubicBezTo>
                  <a:cubicBezTo>
                    <a:pt x="23" y="49"/>
                    <a:pt x="11" y="24"/>
                    <a:pt x="0" y="0"/>
                  </a:cubicBezTo>
                  <a:close/>
                </a:path>
              </a:pathLst>
            </a:custGeom>
            <a:solidFill>
              <a:schemeClr val="tx2">
                <a:alpha val="20000"/>
              </a:schemeClr>
            </a:solidFill>
            <a:ln>
              <a:noFill/>
            </a:ln>
          </p:spPr>
        </p:sp>
        <p:sp>
          <p:nvSpPr>
            <p:cNvPr id="34" name="Freeform 21"/>
            <p:cNvSpPr/>
            <p:nvPr/>
          </p:nvSpPr>
          <p:spPr bwMode="auto">
            <a:xfrm>
              <a:off x="3143251" y="4656138"/>
              <a:ext cx="31750" cy="188913"/>
            </a:xfrm>
            <a:custGeom>
              <a:avLst/>
              <a:gdLst/>
              <a:ahLst/>
              <a:cxnLst/>
              <a:rect l="0" t="0" r="r" b="b"/>
              <a:pathLst>
                <a:path w="8" h="48">
                  <a:moveTo>
                    <a:pt x="7" y="44"/>
                  </a:moveTo>
                  <a:cubicBezTo>
                    <a:pt x="7" y="46"/>
                    <a:pt x="8" y="47"/>
                    <a:pt x="8" y="48"/>
                  </a:cubicBezTo>
                  <a:cubicBezTo>
                    <a:pt x="8" y="38"/>
                    <a:pt x="8" y="29"/>
                    <a:pt x="8" y="19"/>
                  </a:cubicBezTo>
                  <a:cubicBezTo>
                    <a:pt x="5" y="13"/>
                    <a:pt x="3" y="6"/>
                    <a:pt x="1" y="0"/>
                  </a:cubicBezTo>
                  <a:cubicBezTo>
                    <a:pt x="0" y="9"/>
                    <a:pt x="0" y="17"/>
                    <a:pt x="0" y="26"/>
                  </a:cubicBezTo>
                  <a:cubicBezTo>
                    <a:pt x="2" y="32"/>
                    <a:pt x="5" y="38"/>
                    <a:pt x="7" y="44"/>
                  </a:cubicBezTo>
                  <a:close/>
                </a:path>
              </a:pathLst>
            </a:custGeom>
            <a:solidFill>
              <a:schemeClr val="tx2">
                <a:alpha val="20000"/>
              </a:schemeClr>
            </a:solidFill>
            <a:ln>
              <a:noFill/>
            </a:ln>
          </p:spPr>
        </p:sp>
        <p:sp>
          <p:nvSpPr>
            <p:cNvPr id="35" name="Freeform 22"/>
            <p:cNvSpPr/>
            <p:nvPr/>
          </p:nvSpPr>
          <p:spPr bwMode="auto">
            <a:xfrm>
              <a:off x="3211513" y="5410200"/>
              <a:ext cx="203200" cy="530225"/>
            </a:xfrm>
            <a:custGeom>
              <a:avLst/>
              <a:gdLst/>
              <a:ahLst/>
              <a:cxnLst/>
              <a:rect l="0" t="0" r="r" b="b"/>
              <a:pathLst>
                <a:path w="52" h="135">
                  <a:moveTo>
                    <a:pt x="7" y="18"/>
                  </a:moveTo>
                  <a:cubicBezTo>
                    <a:pt x="5" y="12"/>
                    <a:pt x="2" y="6"/>
                    <a:pt x="0" y="0"/>
                  </a:cubicBezTo>
                  <a:cubicBezTo>
                    <a:pt x="3" y="16"/>
                    <a:pt x="7" y="32"/>
                    <a:pt x="12" y="48"/>
                  </a:cubicBezTo>
                  <a:cubicBezTo>
                    <a:pt x="13" y="53"/>
                    <a:pt x="14" y="57"/>
                    <a:pt x="16" y="62"/>
                  </a:cubicBezTo>
                  <a:cubicBezTo>
                    <a:pt x="27" y="86"/>
                    <a:pt x="39" y="111"/>
                    <a:pt x="51" y="135"/>
                  </a:cubicBezTo>
                  <a:cubicBezTo>
                    <a:pt x="52" y="135"/>
                    <a:pt x="52" y="135"/>
                    <a:pt x="52" y="135"/>
                  </a:cubicBezTo>
                  <a:cubicBezTo>
                    <a:pt x="41" y="109"/>
                    <a:pt x="32" y="83"/>
                    <a:pt x="24" y="56"/>
                  </a:cubicBezTo>
                  <a:cubicBezTo>
                    <a:pt x="18" y="43"/>
                    <a:pt x="13" y="31"/>
                    <a:pt x="7" y="18"/>
                  </a:cubicBezTo>
                  <a:close/>
                </a:path>
              </a:pathLst>
            </a:custGeom>
            <a:solidFill>
              <a:schemeClr val="tx2">
                <a:alpha val="20000"/>
              </a:schemeClr>
            </a:solidFill>
            <a:ln>
              <a:noFill/>
            </a:ln>
          </p:spPr>
        </p:sp>
      </p:grpSp>
      <p:grpSp>
        <p:nvGrpSpPr>
          <p:cNvPr id="10" name="Group 9"/>
          <p:cNvGrpSpPr/>
          <p:nvPr/>
        </p:nvGrpSpPr>
        <p:grpSpPr>
          <a:xfrm>
            <a:off x="27221" y="157"/>
            <a:ext cx="2356674" cy="6853096"/>
            <a:chOff x="6627813" y="195610"/>
            <a:chExt cx="1952625" cy="5678141"/>
          </a:xfrm>
        </p:grpSpPr>
        <p:sp>
          <p:nvSpPr>
            <p:cNvPr id="11" name="Freeform 27"/>
            <p:cNvSpPr/>
            <p:nvPr/>
          </p:nvSpPr>
          <p:spPr bwMode="auto">
            <a:xfrm>
              <a:off x="6627813" y="195610"/>
              <a:ext cx="409575" cy="3646488"/>
            </a:xfrm>
            <a:custGeom>
              <a:avLst/>
              <a:gdLst/>
              <a:ahLst/>
              <a:cxnLst/>
              <a:rect l="0" t="0" r="r" b="b"/>
              <a:pathLst>
                <a:path w="103" h="920">
                  <a:moveTo>
                    <a:pt x="7" y="210"/>
                  </a:moveTo>
                  <a:cubicBezTo>
                    <a:pt x="11" y="288"/>
                    <a:pt x="17" y="367"/>
                    <a:pt x="26" y="445"/>
                  </a:cubicBezTo>
                  <a:cubicBezTo>
                    <a:pt x="34" y="523"/>
                    <a:pt x="44" y="601"/>
                    <a:pt x="57" y="679"/>
                  </a:cubicBezTo>
                  <a:cubicBezTo>
                    <a:pt x="69" y="757"/>
                    <a:pt x="84" y="834"/>
                    <a:pt x="101" y="911"/>
                  </a:cubicBezTo>
                  <a:cubicBezTo>
                    <a:pt x="102" y="914"/>
                    <a:pt x="103" y="917"/>
                    <a:pt x="103" y="920"/>
                  </a:cubicBezTo>
                  <a:cubicBezTo>
                    <a:pt x="102" y="905"/>
                    <a:pt x="100" y="889"/>
                    <a:pt x="99" y="874"/>
                  </a:cubicBezTo>
                  <a:cubicBezTo>
                    <a:pt x="99" y="871"/>
                    <a:pt x="99" y="868"/>
                    <a:pt x="99" y="866"/>
                  </a:cubicBezTo>
                  <a:cubicBezTo>
                    <a:pt x="85" y="803"/>
                    <a:pt x="73" y="741"/>
                    <a:pt x="63" y="678"/>
                  </a:cubicBezTo>
                  <a:cubicBezTo>
                    <a:pt x="50" y="600"/>
                    <a:pt x="39" y="523"/>
                    <a:pt x="30" y="444"/>
                  </a:cubicBezTo>
                  <a:cubicBezTo>
                    <a:pt x="21" y="366"/>
                    <a:pt x="14" y="288"/>
                    <a:pt x="9" y="209"/>
                  </a:cubicBezTo>
                  <a:cubicBezTo>
                    <a:pt x="7" y="170"/>
                    <a:pt x="5" y="131"/>
                    <a:pt x="3" y="92"/>
                  </a:cubicBezTo>
                  <a:cubicBezTo>
                    <a:pt x="2" y="61"/>
                    <a:pt x="1" y="31"/>
                    <a:pt x="1" y="0"/>
                  </a:cubicBezTo>
                  <a:cubicBezTo>
                    <a:pt x="0" y="0"/>
                    <a:pt x="0" y="0"/>
                    <a:pt x="0" y="0"/>
                  </a:cubicBezTo>
                  <a:cubicBezTo>
                    <a:pt x="0" y="31"/>
                    <a:pt x="1" y="61"/>
                    <a:pt x="1" y="92"/>
                  </a:cubicBezTo>
                  <a:cubicBezTo>
                    <a:pt x="3" y="131"/>
                    <a:pt x="4" y="170"/>
                    <a:pt x="7" y="210"/>
                  </a:cubicBezTo>
                  <a:close/>
                </a:path>
              </a:pathLst>
            </a:custGeom>
            <a:solidFill>
              <a:schemeClr val="tx2"/>
            </a:solidFill>
            <a:ln>
              <a:noFill/>
            </a:ln>
          </p:spPr>
        </p:sp>
        <p:sp>
          <p:nvSpPr>
            <p:cNvPr id="12" name="Freeform 28"/>
            <p:cNvSpPr/>
            <p:nvPr/>
          </p:nvSpPr>
          <p:spPr bwMode="auto">
            <a:xfrm>
              <a:off x="7061201" y="3771900"/>
              <a:ext cx="350838" cy="1309688"/>
            </a:xfrm>
            <a:custGeom>
              <a:avLst/>
              <a:gdLst/>
              <a:ahLst/>
              <a:cxnLst/>
              <a:rect l="0" t="0" r="r" b="b"/>
              <a:pathLst>
                <a:path w="88" h="330">
                  <a:moveTo>
                    <a:pt x="53" y="229"/>
                  </a:moveTo>
                  <a:cubicBezTo>
                    <a:pt x="64" y="263"/>
                    <a:pt x="75" y="297"/>
                    <a:pt x="88" y="330"/>
                  </a:cubicBezTo>
                  <a:cubicBezTo>
                    <a:pt x="88" y="323"/>
                    <a:pt x="88" y="315"/>
                    <a:pt x="88" y="308"/>
                  </a:cubicBezTo>
                  <a:cubicBezTo>
                    <a:pt x="88" y="307"/>
                    <a:pt x="88" y="305"/>
                    <a:pt x="88" y="304"/>
                  </a:cubicBezTo>
                  <a:cubicBezTo>
                    <a:pt x="79" y="278"/>
                    <a:pt x="70" y="252"/>
                    <a:pt x="62" y="226"/>
                  </a:cubicBezTo>
                  <a:cubicBezTo>
                    <a:pt x="38" y="152"/>
                    <a:pt x="17" y="76"/>
                    <a:pt x="0" y="0"/>
                  </a:cubicBezTo>
                  <a:cubicBezTo>
                    <a:pt x="2" y="21"/>
                    <a:pt x="4" y="42"/>
                    <a:pt x="7" y="63"/>
                  </a:cubicBezTo>
                  <a:cubicBezTo>
                    <a:pt x="21" y="119"/>
                    <a:pt x="36" y="174"/>
                    <a:pt x="53" y="229"/>
                  </a:cubicBezTo>
                  <a:close/>
                </a:path>
              </a:pathLst>
            </a:custGeom>
            <a:solidFill>
              <a:schemeClr val="tx2"/>
            </a:solidFill>
            <a:ln>
              <a:noFill/>
            </a:ln>
          </p:spPr>
        </p:sp>
        <p:sp>
          <p:nvSpPr>
            <p:cNvPr id="13" name="Freeform 29"/>
            <p:cNvSpPr/>
            <p:nvPr/>
          </p:nvSpPr>
          <p:spPr bwMode="auto">
            <a:xfrm>
              <a:off x="7439026" y="5053013"/>
              <a:ext cx="357188" cy="820738"/>
            </a:xfrm>
            <a:custGeom>
              <a:avLst/>
              <a:gdLst/>
              <a:ahLst/>
              <a:cxnLst/>
              <a:rect l="0" t="0" r="r" b="b"/>
              <a:pathLst>
                <a:path w="90" h="207">
                  <a:moveTo>
                    <a:pt x="6" y="15"/>
                  </a:moveTo>
                  <a:cubicBezTo>
                    <a:pt x="4" y="10"/>
                    <a:pt x="2" y="5"/>
                    <a:pt x="0" y="0"/>
                  </a:cubicBezTo>
                  <a:cubicBezTo>
                    <a:pt x="0" y="9"/>
                    <a:pt x="0" y="19"/>
                    <a:pt x="1" y="29"/>
                  </a:cubicBezTo>
                  <a:cubicBezTo>
                    <a:pt x="14" y="62"/>
                    <a:pt x="27" y="95"/>
                    <a:pt x="42" y="127"/>
                  </a:cubicBezTo>
                  <a:cubicBezTo>
                    <a:pt x="54" y="154"/>
                    <a:pt x="67" y="181"/>
                    <a:pt x="80" y="207"/>
                  </a:cubicBezTo>
                  <a:cubicBezTo>
                    <a:pt x="90" y="207"/>
                    <a:pt x="90" y="207"/>
                    <a:pt x="90" y="207"/>
                  </a:cubicBezTo>
                  <a:cubicBezTo>
                    <a:pt x="76" y="180"/>
                    <a:pt x="63" y="152"/>
                    <a:pt x="50" y="123"/>
                  </a:cubicBezTo>
                  <a:cubicBezTo>
                    <a:pt x="34" y="88"/>
                    <a:pt x="20" y="51"/>
                    <a:pt x="6" y="15"/>
                  </a:cubicBezTo>
                  <a:close/>
                </a:path>
              </a:pathLst>
            </a:custGeom>
            <a:solidFill>
              <a:schemeClr val="tx2"/>
            </a:solidFill>
            <a:ln>
              <a:noFill/>
            </a:ln>
          </p:spPr>
        </p:sp>
        <p:sp>
          <p:nvSpPr>
            <p:cNvPr id="14" name="Freeform 30"/>
            <p:cNvSpPr/>
            <p:nvPr/>
          </p:nvSpPr>
          <p:spPr bwMode="auto">
            <a:xfrm>
              <a:off x="7037388" y="3811588"/>
              <a:ext cx="457200" cy="1852613"/>
            </a:xfrm>
            <a:custGeom>
              <a:avLst/>
              <a:gdLst/>
              <a:ahLst/>
              <a:cxnLst/>
              <a:rect l="0" t="0" r="r" b="b"/>
              <a:pathLst>
                <a:path w="115" h="467">
                  <a:moveTo>
                    <a:pt x="101" y="409"/>
                  </a:moveTo>
                  <a:cubicBezTo>
                    <a:pt x="93" y="388"/>
                    <a:pt x="85" y="366"/>
                    <a:pt x="78" y="344"/>
                  </a:cubicBezTo>
                  <a:cubicBezTo>
                    <a:pt x="57" y="281"/>
                    <a:pt x="41" y="216"/>
                    <a:pt x="29" y="151"/>
                  </a:cubicBezTo>
                  <a:cubicBezTo>
                    <a:pt x="22" y="119"/>
                    <a:pt x="17" y="86"/>
                    <a:pt x="13" y="53"/>
                  </a:cubicBezTo>
                  <a:cubicBezTo>
                    <a:pt x="9" y="35"/>
                    <a:pt x="4" y="18"/>
                    <a:pt x="0" y="0"/>
                  </a:cubicBezTo>
                  <a:cubicBezTo>
                    <a:pt x="5" y="51"/>
                    <a:pt x="12" y="102"/>
                    <a:pt x="21" y="152"/>
                  </a:cubicBezTo>
                  <a:cubicBezTo>
                    <a:pt x="33" y="218"/>
                    <a:pt x="49" y="283"/>
                    <a:pt x="69" y="347"/>
                  </a:cubicBezTo>
                  <a:cubicBezTo>
                    <a:pt x="79" y="378"/>
                    <a:pt x="90" y="410"/>
                    <a:pt x="103" y="441"/>
                  </a:cubicBezTo>
                  <a:cubicBezTo>
                    <a:pt x="107" y="449"/>
                    <a:pt x="111" y="458"/>
                    <a:pt x="115" y="467"/>
                  </a:cubicBezTo>
                  <a:cubicBezTo>
                    <a:pt x="114" y="464"/>
                    <a:pt x="113" y="461"/>
                    <a:pt x="112" y="458"/>
                  </a:cubicBezTo>
                  <a:cubicBezTo>
                    <a:pt x="108" y="442"/>
                    <a:pt x="104" y="425"/>
                    <a:pt x="101" y="409"/>
                  </a:cubicBezTo>
                  <a:close/>
                </a:path>
              </a:pathLst>
            </a:custGeom>
            <a:solidFill>
              <a:schemeClr val="tx2"/>
            </a:solidFill>
            <a:ln>
              <a:noFill/>
            </a:ln>
          </p:spPr>
        </p:sp>
        <p:sp>
          <p:nvSpPr>
            <p:cNvPr id="15" name="Freeform 31"/>
            <p:cNvSpPr/>
            <p:nvPr/>
          </p:nvSpPr>
          <p:spPr bwMode="auto">
            <a:xfrm>
              <a:off x="6992938" y="1263650"/>
              <a:ext cx="144463" cy="2508250"/>
            </a:xfrm>
            <a:custGeom>
              <a:avLst/>
              <a:gdLst/>
              <a:ahLst/>
              <a:cxnLst/>
              <a:rect l="0" t="0" r="r" b="b"/>
              <a:pathLst>
                <a:path w="36" h="633">
                  <a:moveTo>
                    <a:pt x="17" y="633"/>
                  </a:moveTo>
                  <a:cubicBezTo>
                    <a:pt x="15" y="621"/>
                    <a:pt x="14" y="609"/>
                    <a:pt x="13" y="597"/>
                  </a:cubicBezTo>
                  <a:cubicBezTo>
                    <a:pt x="8" y="530"/>
                    <a:pt x="5" y="464"/>
                    <a:pt x="5" y="398"/>
                  </a:cubicBezTo>
                  <a:cubicBezTo>
                    <a:pt x="5" y="331"/>
                    <a:pt x="8" y="265"/>
                    <a:pt x="13" y="198"/>
                  </a:cubicBezTo>
                  <a:cubicBezTo>
                    <a:pt x="15" y="165"/>
                    <a:pt x="18" y="132"/>
                    <a:pt x="22" y="99"/>
                  </a:cubicBezTo>
                  <a:cubicBezTo>
                    <a:pt x="26" y="66"/>
                    <a:pt x="30" y="33"/>
                    <a:pt x="36" y="0"/>
                  </a:cubicBezTo>
                  <a:cubicBezTo>
                    <a:pt x="35" y="0"/>
                    <a:pt x="35" y="0"/>
                    <a:pt x="35" y="0"/>
                  </a:cubicBezTo>
                  <a:cubicBezTo>
                    <a:pt x="29" y="33"/>
                    <a:pt x="24" y="66"/>
                    <a:pt x="20" y="99"/>
                  </a:cubicBezTo>
                  <a:cubicBezTo>
                    <a:pt x="16" y="132"/>
                    <a:pt x="13" y="165"/>
                    <a:pt x="10" y="198"/>
                  </a:cubicBezTo>
                  <a:cubicBezTo>
                    <a:pt x="4" y="264"/>
                    <a:pt x="1" y="331"/>
                    <a:pt x="1" y="398"/>
                  </a:cubicBezTo>
                  <a:cubicBezTo>
                    <a:pt x="0" y="461"/>
                    <a:pt x="2" y="525"/>
                    <a:pt x="7" y="589"/>
                  </a:cubicBezTo>
                  <a:cubicBezTo>
                    <a:pt x="10" y="603"/>
                    <a:pt x="13" y="618"/>
                    <a:pt x="16" y="632"/>
                  </a:cubicBezTo>
                  <a:cubicBezTo>
                    <a:pt x="16" y="632"/>
                    <a:pt x="17" y="633"/>
                    <a:pt x="17" y="633"/>
                  </a:cubicBezTo>
                  <a:close/>
                </a:path>
              </a:pathLst>
            </a:custGeom>
            <a:solidFill>
              <a:schemeClr val="tx2"/>
            </a:solidFill>
            <a:ln>
              <a:noFill/>
            </a:ln>
          </p:spPr>
        </p:sp>
        <p:sp>
          <p:nvSpPr>
            <p:cNvPr id="16" name="Freeform 32"/>
            <p:cNvSpPr/>
            <p:nvPr/>
          </p:nvSpPr>
          <p:spPr bwMode="auto">
            <a:xfrm>
              <a:off x="7526338" y="5640388"/>
              <a:ext cx="111125" cy="233363"/>
            </a:xfrm>
            <a:custGeom>
              <a:avLst/>
              <a:gdLst/>
              <a:ahLst/>
              <a:cxnLst/>
              <a:rect l="0" t="0" r="r" b="b"/>
              <a:pathLst>
                <a:path w="28" h="59">
                  <a:moveTo>
                    <a:pt x="22" y="59"/>
                  </a:moveTo>
                  <a:cubicBezTo>
                    <a:pt x="28" y="59"/>
                    <a:pt x="28" y="59"/>
                    <a:pt x="28" y="59"/>
                  </a:cubicBezTo>
                  <a:cubicBezTo>
                    <a:pt x="18" y="40"/>
                    <a:pt x="9" y="20"/>
                    <a:pt x="0" y="0"/>
                  </a:cubicBezTo>
                  <a:cubicBezTo>
                    <a:pt x="6" y="20"/>
                    <a:pt x="13" y="40"/>
                    <a:pt x="22" y="59"/>
                  </a:cubicBezTo>
                  <a:close/>
                </a:path>
              </a:pathLst>
            </a:custGeom>
            <a:solidFill>
              <a:schemeClr val="tx2"/>
            </a:solidFill>
            <a:ln>
              <a:noFill/>
            </a:ln>
          </p:spPr>
        </p:sp>
        <p:sp>
          <p:nvSpPr>
            <p:cNvPr id="17" name="Freeform 33"/>
            <p:cNvSpPr/>
            <p:nvPr/>
          </p:nvSpPr>
          <p:spPr bwMode="auto">
            <a:xfrm>
              <a:off x="7021513" y="3598863"/>
              <a:ext cx="68263" cy="423863"/>
            </a:xfrm>
            <a:custGeom>
              <a:avLst/>
              <a:gdLst/>
              <a:ahLst/>
              <a:cxnLst/>
              <a:rect l="0" t="0" r="r" b="b"/>
              <a:pathLst>
                <a:path w="17" h="107">
                  <a:moveTo>
                    <a:pt x="4" y="54"/>
                  </a:moveTo>
                  <a:cubicBezTo>
                    <a:pt x="8" y="72"/>
                    <a:pt x="13" y="89"/>
                    <a:pt x="17" y="107"/>
                  </a:cubicBezTo>
                  <a:cubicBezTo>
                    <a:pt x="14" y="86"/>
                    <a:pt x="12" y="65"/>
                    <a:pt x="10" y="44"/>
                  </a:cubicBezTo>
                  <a:cubicBezTo>
                    <a:pt x="10" y="44"/>
                    <a:pt x="9" y="43"/>
                    <a:pt x="9" y="43"/>
                  </a:cubicBezTo>
                  <a:cubicBezTo>
                    <a:pt x="6" y="29"/>
                    <a:pt x="3" y="14"/>
                    <a:pt x="0" y="0"/>
                  </a:cubicBezTo>
                  <a:cubicBezTo>
                    <a:pt x="0" y="2"/>
                    <a:pt x="0" y="5"/>
                    <a:pt x="0" y="8"/>
                  </a:cubicBezTo>
                  <a:cubicBezTo>
                    <a:pt x="1" y="23"/>
                    <a:pt x="3" y="39"/>
                    <a:pt x="4" y="54"/>
                  </a:cubicBezTo>
                  <a:close/>
                </a:path>
              </a:pathLst>
            </a:custGeom>
            <a:solidFill>
              <a:schemeClr val="tx2"/>
            </a:solidFill>
            <a:ln>
              <a:noFill/>
            </a:ln>
          </p:spPr>
        </p:sp>
        <p:sp>
          <p:nvSpPr>
            <p:cNvPr id="18" name="Freeform 34"/>
            <p:cNvSpPr/>
            <p:nvPr/>
          </p:nvSpPr>
          <p:spPr bwMode="auto">
            <a:xfrm>
              <a:off x="7412038" y="2801938"/>
              <a:ext cx="1168400" cy="2251075"/>
            </a:xfrm>
            <a:custGeom>
              <a:avLst/>
              <a:gdLst/>
              <a:ahLst/>
              <a:cxnLst/>
              <a:rect l="0" t="0" r="r" b="b"/>
              <a:pathLst>
                <a:path w="294" h="568">
                  <a:moveTo>
                    <a:pt x="8" y="553"/>
                  </a:moveTo>
                  <a:cubicBezTo>
                    <a:pt x="9" y="501"/>
                    <a:pt x="19" y="448"/>
                    <a:pt x="35" y="397"/>
                  </a:cubicBezTo>
                  <a:cubicBezTo>
                    <a:pt x="51" y="347"/>
                    <a:pt x="73" y="298"/>
                    <a:pt x="99" y="252"/>
                  </a:cubicBezTo>
                  <a:cubicBezTo>
                    <a:pt x="124" y="205"/>
                    <a:pt x="154" y="161"/>
                    <a:pt x="187" y="119"/>
                  </a:cubicBezTo>
                  <a:cubicBezTo>
                    <a:pt x="203" y="98"/>
                    <a:pt x="220" y="77"/>
                    <a:pt x="238" y="58"/>
                  </a:cubicBezTo>
                  <a:cubicBezTo>
                    <a:pt x="247" y="48"/>
                    <a:pt x="256" y="38"/>
                    <a:pt x="265" y="28"/>
                  </a:cubicBezTo>
                  <a:cubicBezTo>
                    <a:pt x="274" y="19"/>
                    <a:pt x="284" y="9"/>
                    <a:pt x="294" y="0"/>
                  </a:cubicBezTo>
                  <a:cubicBezTo>
                    <a:pt x="293" y="0"/>
                    <a:pt x="293" y="0"/>
                    <a:pt x="293" y="0"/>
                  </a:cubicBezTo>
                  <a:cubicBezTo>
                    <a:pt x="283" y="9"/>
                    <a:pt x="273" y="18"/>
                    <a:pt x="264" y="27"/>
                  </a:cubicBezTo>
                  <a:cubicBezTo>
                    <a:pt x="255" y="37"/>
                    <a:pt x="246" y="47"/>
                    <a:pt x="237" y="56"/>
                  </a:cubicBezTo>
                  <a:cubicBezTo>
                    <a:pt x="218" y="76"/>
                    <a:pt x="201" y="96"/>
                    <a:pt x="185" y="117"/>
                  </a:cubicBezTo>
                  <a:cubicBezTo>
                    <a:pt x="151" y="159"/>
                    <a:pt x="121" y="203"/>
                    <a:pt x="95" y="249"/>
                  </a:cubicBezTo>
                  <a:cubicBezTo>
                    <a:pt x="68" y="296"/>
                    <a:pt x="46" y="345"/>
                    <a:pt x="30" y="396"/>
                  </a:cubicBezTo>
                  <a:cubicBezTo>
                    <a:pt x="13" y="445"/>
                    <a:pt x="3" y="497"/>
                    <a:pt x="0" y="549"/>
                  </a:cubicBezTo>
                  <a:cubicBezTo>
                    <a:pt x="3" y="555"/>
                    <a:pt x="5" y="561"/>
                    <a:pt x="7" y="568"/>
                  </a:cubicBezTo>
                  <a:cubicBezTo>
                    <a:pt x="7" y="563"/>
                    <a:pt x="7" y="558"/>
                    <a:pt x="8" y="553"/>
                  </a:cubicBezTo>
                  <a:close/>
                </a:path>
              </a:pathLst>
            </a:custGeom>
            <a:solidFill>
              <a:schemeClr val="tx2"/>
            </a:solidFill>
            <a:ln>
              <a:noFill/>
            </a:ln>
          </p:spPr>
        </p:sp>
        <p:sp>
          <p:nvSpPr>
            <p:cNvPr id="19" name="Freeform 35"/>
            <p:cNvSpPr/>
            <p:nvPr/>
          </p:nvSpPr>
          <p:spPr bwMode="auto">
            <a:xfrm>
              <a:off x="7494588" y="5664200"/>
              <a:ext cx="100013" cy="209550"/>
            </a:xfrm>
            <a:custGeom>
              <a:avLst/>
              <a:gdLst/>
              <a:ahLst/>
              <a:cxnLst/>
              <a:rect l="0" t="0" r="r" b="b"/>
              <a:pathLst>
                <a:path w="25" h="53">
                  <a:moveTo>
                    <a:pt x="0" y="0"/>
                  </a:moveTo>
                  <a:cubicBezTo>
                    <a:pt x="5" y="18"/>
                    <a:pt x="12" y="36"/>
                    <a:pt x="19" y="53"/>
                  </a:cubicBezTo>
                  <a:cubicBezTo>
                    <a:pt x="25" y="53"/>
                    <a:pt x="25" y="53"/>
                    <a:pt x="25" y="53"/>
                  </a:cubicBezTo>
                  <a:cubicBezTo>
                    <a:pt x="16" y="36"/>
                    <a:pt x="8" y="18"/>
                    <a:pt x="0" y="0"/>
                  </a:cubicBezTo>
                  <a:close/>
                </a:path>
              </a:pathLst>
            </a:custGeom>
            <a:solidFill>
              <a:schemeClr val="tx2"/>
            </a:solidFill>
            <a:ln>
              <a:noFill/>
            </a:ln>
          </p:spPr>
        </p:sp>
        <p:sp>
          <p:nvSpPr>
            <p:cNvPr id="20" name="Freeform 36"/>
            <p:cNvSpPr/>
            <p:nvPr/>
          </p:nvSpPr>
          <p:spPr bwMode="auto">
            <a:xfrm>
              <a:off x="7412038" y="5081588"/>
              <a:ext cx="114300" cy="558800"/>
            </a:xfrm>
            <a:custGeom>
              <a:avLst/>
              <a:gdLst/>
              <a:ahLst/>
              <a:cxnLst/>
              <a:rect l="0" t="0" r="r" b="b"/>
              <a:pathLst>
                <a:path w="29" h="141">
                  <a:moveTo>
                    <a:pt x="0" y="0"/>
                  </a:moveTo>
                  <a:cubicBezTo>
                    <a:pt x="0" y="30"/>
                    <a:pt x="2" y="60"/>
                    <a:pt x="7" y="89"/>
                  </a:cubicBezTo>
                  <a:cubicBezTo>
                    <a:pt x="11" y="98"/>
                    <a:pt x="14" y="108"/>
                    <a:pt x="18" y="117"/>
                  </a:cubicBezTo>
                  <a:cubicBezTo>
                    <a:pt x="22" y="125"/>
                    <a:pt x="25" y="133"/>
                    <a:pt x="29" y="141"/>
                  </a:cubicBezTo>
                  <a:cubicBezTo>
                    <a:pt x="28" y="139"/>
                    <a:pt x="28" y="137"/>
                    <a:pt x="27" y="135"/>
                  </a:cubicBezTo>
                  <a:cubicBezTo>
                    <a:pt x="16" y="98"/>
                    <a:pt x="10" y="60"/>
                    <a:pt x="8" y="22"/>
                  </a:cubicBezTo>
                  <a:cubicBezTo>
                    <a:pt x="7" y="18"/>
                    <a:pt x="5" y="15"/>
                    <a:pt x="4" y="11"/>
                  </a:cubicBezTo>
                  <a:cubicBezTo>
                    <a:pt x="2" y="7"/>
                    <a:pt x="1" y="3"/>
                    <a:pt x="0" y="0"/>
                  </a:cubicBezTo>
                  <a:close/>
                </a:path>
              </a:pathLst>
            </a:custGeom>
            <a:solidFill>
              <a:schemeClr val="tx2"/>
            </a:solidFill>
            <a:ln>
              <a:noFill/>
            </a:ln>
          </p:spPr>
        </p:sp>
        <p:sp>
          <p:nvSpPr>
            <p:cNvPr id="21" name="Freeform 37"/>
            <p:cNvSpPr/>
            <p:nvPr/>
          </p:nvSpPr>
          <p:spPr bwMode="auto">
            <a:xfrm>
              <a:off x="7412038" y="4978400"/>
              <a:ext cx="31750" cy="188913"/>
            </a:xfrm>
            <a:custGeom>
              <a:avLst/>
              <a:gdLst/>
              <a:ahLst/>
              <a:cxnLst/>
              <a:rect l="0" t="0" r="r" b="b"/>
              <a:pathLst>
                <a:path w="8" h="48">
                  <a:moveTo>
                    <a:pt x="0" y="26"/>
                  </a:moveTo>
                  <a:cubicBezTo>
                    <a:pt x="1" y="29"/>
                    <a:pt x="2" y="33"/>
                    <a:pt x="4" y="37"/>
                  </a:cubicBezTo>
                  <a:cubicBezTo>
                    <a:pt x="5" y="41"/>
                    <a:pt x="7" y="44"/>
                    <a:pt x="8" y="48"/>
                  </a:cubicBezTo>
                  <a:cubicBezTo>
                    <a:pt x="7" y="38"/>
                    <a:pt x="7" y="28"/>
                    <a:pt x="7" y="19"/>
                  </a:cubicBezTo>
                  <a:cubicBezTo>
                    <a:pt x="5" y="12"/>
                    <a:pt x="3" y="6"/>
                    <a:pt x="0" y="0"/>
                  </a:cubicBezTo>
                  <a:cubicBezTo>
                    <a:pt x="0" y="1"/>
                    <a:pt x="0" y="3"/>
                    <a:pt x="0" y="4"/>
                  </a:cubicBezTo>
                  <a:cubicBezTo>
                    <a:pt x="0" y="11"/>
                    <a:pt x="0" y="19"/>
                    <a:pt x="0" y="26"/>
                  </a:cubicBezTo>
                  <a:close/>
                </a:path>
              </a:pathLst>
            </a:custGeom>
            <a:solidFill>
              <a:schemeClr val="tx2"/>
            </a:solidFill>
            <a:ln>
              <a:noFill/>
            </a:ln>
          </p:spPr>
        </p:sp>
        <p:sp>
          <p:nvSpPr>
            <p:cNvPr id="22" name="Freeform 38"/>
            <p:cNvSpPr/>
            <p:nvPr/>
          </p:nvSpPr>
          <p:spPr bwMode="auto">
            <a:xfrm>
              <a:off x="7439026" y="5434013"/>
              <a:ext cx="174625" cy="439738"/>
            </a:xfrm>
            <a:custGeom>
              <a:avLst/>
              <a:gdLst/>
              <a:ahLst/>
              <a:cxnLst/>
              <a:rect l="0" t="0" r="r" b="b"/>
              <a:pathLst>
                <a:path w="44" h="111">
                  <a:moveTo>
                    <a:pt x="11" y="28"/>
                  </a:moveTo>
                  <a:cubicBezTo>
                    <a:pt x="7" y="19"/>
                    <a:pt x="4" y="9"/>
                    <a:pt x="0" y="0"/>
                  </a:cubicBezTo>
                  <a:cubicBezTo>
                    <a:pt x="3" y="16"/>
                    <a:pt x="7" y="33"/>
                    <a:pt x="11" y="49"/>
                  </a:cubicBezTo>
                  <a:cubicBezTo>
                    <a:pt x="12" y="52"/>
                    <a:pt x="13" y="55"/>
                    <a:pt x="14" y="58"/>
                  </a:cubicBezTo>
                  <a:cubicBezTo>
                    <a:pt x="22" y="76"/>
                    <a:pt x="30" y="94"/>
                    <a:pt x="39" y="111"/>
                  </a:cubicBezTo>
                  <a:cubicBezTo>
                    <a:pt x="44" y="111"/>
                    <a:pt x="44" y="111"/>
                    <a:pt x="44" y="111"/>
                  </a:cubicBezTo>
                  <a:cubicBezTo>
                    <a:pt x="35" y="92"/>
                    <a:pt x="28" y="72"/>
                    <a:pt x="22" y="52"/>
                  </a:cubicBezTo>
                  <a:cubicBezTo>
                    <a:pt x="18" y="44"/>
                    <a:pt x="15" y="36"/>
                    <a:pt x="11" y="28"/>
                  </a:cubicBezTo>
                  <a:close/>
                </a:path>
              </a:pathLst>
            </a:custGeom>
            <a:solidFill>
              <a:schemeClr val="tx2"/>
            </a:solidFill>
            <a:ln>
              <a:noFill/>
            </a:ln>
          </p:spPr>
        </p:sp>
      </p:grpSp>
      <p:sp>
        <p:nvSpPr>
          <p:cNvPr id="7" name="Rectangle 6"/>
          <p:cNvSpPr/>
          <p:nvPr/>
        </p:nvSpPr>
        <p:spPr>
          <a:xfrm>
            <a:off x="0" y="0"/>
            <a:ext cx="182880" cy="6858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2592924" y="624110"/>
            <a:ext cx="8911687" cy="1280890"/>
          </a:xfrm>
          <a:prstGeom prst="rect">
            <a:avLst/>
          </a:prstGeom>
        </p:spPr>
        <p:txBody>
          <a:bodyPr vert="horz" lIns="91440" tIns="45720" rIns="91440" bIns="45720" rtlCol="0" anchor="t">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2589212" y="2133600"/>
            <a:ext cx="8915400" cy="38862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10361612" y="6130437"/>
            <a:ext cx="1146283" cy="370396"/>
          </a:xfrm>
          <a:prstGeom prst="rect">
            <a:avLst/>
          </a:prstGeom>
        </p:spPr>
        <p:txBody>
          <a:bodyPr vert="horz" lIns="91440" tIns="45720" rIns="91440" bIns="45720" rtlCol="0" anchor="ctr"/>
          <a:lstStyle>
            <a:lvl1pPr algn="r">
              <a:defRPr sz="900">
                <a:solidFill>
                  <a:schemeClr val="tx1">
                    <a:tint val="75000"/>
                  </a:schemeClr>
                </a:solidFill>
              </a:defRPr>
            </a:lvl1pPr>
          </a:lstStyle>
          <a:p>
            <a:fld id="{3DC28B76-83A0-435D-AF10-FC05E5E458AF}" type="datetime1">
              <a:rPr lang="en-US" smtClean="0"/>
              <a:t>7/30/2023</a:t>
            </a:fld>
            <a:endParaRPr lang="fa-IR"/>
          </a:p>
        </p:txBody>
      </p:sp>
      <p:sp>
        <p:nvSpPr>
          <p:cNvPr id="5" name="Footer Placeholder 4"/>
          <p:cNvSpPr>
            <a:spLocks noGrp="1"/>
          </p:cNvSpPr>
          <p:nvPr>
            <p:ph type="ftr" sz="quarter" idx="3"/>
          </p:nvPr>
        </p:nvSpPr>
        <p:spPr>
          <a:xfrm>
            <a:off x="2589212" y="6135808"/>
            <a:ext cx="7619999"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fa-IR"/>
          </a:p>
        </p:txBody>
      </p:sp>
      <p:sp>
        <p:nvSpPr>
          <p:cNvPr id="6" name="Slide Number Placeholder 5"/>
          <p:cNvSpPr>
            <a:spLocks noGrp="1"/>
          </p:cNvSpPr>
          <p:nvPr>
            <p:ph type="sldNum" sz="quarter" idx="4"/>
          </p:nvPr>
        </p:nvSpPr>
        <p:spPr bwMode="gray">
          <a:xfrm>
            <a:off x="531812" y="787782"/>
            <a:ext cx="779767" cy="365125"/>
          </a:xfrm>
          <a:prstGeom prst="rect">
            <a:avLst/>
          </a:prstGeom>
        </p:spPr>
        <p:txBody>
          <a:bodyPr vert="horz" lIns="91440" tIns="45720" rIns="91440" bIns="45720" rtlCol="0" anchor="ctr"/>
          <a:lstStyle>
            <a:lvl1pPr algn="r">
              <a:defRPr sz="2000">
                <a:solidFill>
                  <a:srgbClr val="FEFFFF"/>
                </a:solidFill>
              </a:defRPr>
            </a:lvl1pPr>
          </a:lstStyle>
          <a:p>
            <a:fld id="{69F915D1-D356-4FD0-A7E2-C523973F98C3}" type="slidenum">
              <a:rPr lang="fa-IR" smtClean="0"/>
              <a:pPr/>
              <a:t>‹#›</a:t>
            </a:fld>
            <a:endParaRPr lang="fa-IR"/>
          </a:p>
        </p:txBody>
      </p:sp>
    </p:spTree>
    <p:extLst>
      <p:ext uri="{BB962C8B-B14F-4D97-AF65-F5344CB8AC3E}">
        <p14:creationId xmlns:p14="http://schemas.microsoft.com/office/powerpoint/2010/main" val="40258182"/>
      </p:ext>
    </p:extLst>
  </p:cSld>
  <p:clrMap bg1="lt1" tx1="dk1" bg2="lt2" tx2="dk2" accent1="accent1" accent2="accent2" accent3="accent3" accent4="accent4" accent5="accent5" accent6="accent6" hlink="hlink" folHlink="folHlink"/>
  <p:sldLayoutIdLst>
    <p:sldLayoutId id="2147483760" r:id="rId1"/>
    <p:sldLayoutId id="2147483761" r:id="rId2"/>
    <p:sldLayoutId id="2147483762" r:id="rId3"/>
    <p:sldLayoutId id="2147483763" r:id="rId4"/>
    <p:sldLayoutId id="2147483764" r:id="rId5"/>
    <p:sldLayoutId id="2147483765" r:id="rId6"/>
    <p:sldLayoutId id="2147483766" r:id="rId7"/>
    <p:sldLayoutId id="2147483767" r:id="rId8"/>
    <p:sldLayoutId id="2147483768" r:id="rId9"/>
    <p:sldLayoutId id="2147483769" r:id="rId10"/>
    <p:sldLayoutId id="2147483770" r:id="rId11"/>
    <p:sldLayoutId id="2147483771" r:id="rId12"/>
    <p:sldLayoutId id="2147483772" r:id="rId13"/>
    <p:sldLayoutId id="2147483773" r:id="rId14"/>
    <p:sldLayoutId id="2147483774" r:id="rId15"/>
    <p:sldLayoutId id="2147483775" r:id="rId16"/>
  </p:sldLayoutIdLst>
  <p:hf sldNum="0" hdr="0" ftr="0" dt="0"/>
  <p:txStyles>
    <p:titleStyle>
      <a:lvl1pPr algn="l" defTabSz="457200" rtl="0" eaLnBrk="1" latinLnBrk="0" hangingPunct="1">
        <a:spcBef>
          <a:spcPct val="0"/>
        </a:spcBef>
        <a:buNone/>
        <a:defRPr sz="3600" kern="1200">
          <a:solidFill>
            <a:schemeClr val="accent2">
              <a:lumMod val="7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1097280" y="286603"/>
            <a:ext cx="10058400" cy="1450757"/>
          </a:xfrm>
          <a:prstGeom prst="rect">
            <a:avLst/>
          </a:prstGeom>
        </p:spPr>
        <p:txBody>
          <a:bodyPr vert="horz" lIns="91440" tIns="45720" rIns="91440" bIns="45720" rtlCol="0" anchor="b">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1097280" y="1845734"/>
            <a:ext cx="10058400" cy="4023360"/>
          </a:xfrm>
          <a:prstGeom prst="rect">
            <a:avLst/>
          </a:prstGeom>
        </p:spPr>
        <p:txBody>
          <a:bodyPr vert="horz" lIns="0" tIns="45720" rIns="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1097280" y="6459785"/>
            <a:ext cx="2472271" cy="365125"/>
          </a:xfrm>
          <a:prstGeom prst="rect">
            <a:avLst/>
          </a:prstGeom>
        </p:spPr>
        <p:txBody>
          <a:bodyPr vert="horz" lIns="91440" tIns="45720" rIns="91440" bIns="45720" rtlCol="0" anchor="ctr"/>
          <a:lstStyle>
            <a:lvl1pPr algn="l">
              <a:defRPr sz="900">
                <a:solidFill>
                  <a:srgbClr val="FFFFFF"/>
                </a:solidFill>
              </a:defRPr>
            </a:lvl1pPr>
          </a:lstStyle>
          <a:p>
            <a:fld id="{53AEA4DA-66B6-4D84-B0C2-39F84237745D}" type="datetimeFigureOut">
              <a:rPr lang="fa-IR" smtClean="0"/>
              <a:pPr/>
              <a:t>13/01/1445</a:t>
            </a:fld>
            <a:endParaRPr lang="fa-IR"/>
          </a:p>
        </p:txBody>
      </p:sp>
      <p:sp>
        <p:nvSpPr>
          <p:cNvPr id="5" name="Footer Placeholder 4"/>
          <p:cNvSpPr>
            <a:spLocks noGrp="1"/>
          </p:cNvSpPr>
          <p:nvPr>
            <p:ph type="ftr" sz="quarter" idx="3"/>
          </p:nvPr>
        </p:nvSpPr>
        <p:spPr>
          <a:xfrm>
            <a:off x="3686185" y="6459785"/>
            <a:ext cx="4822804" cy="365125"/>
          </a:xfrm>
          <a:prstGeom prst="rect">
            <a:avLst/>
          </a:prstGeom>
        </p:spPr>
        <p:txBody>
          <a:bodyPr vert="horz" lIns="91440" tIns="45720" rIns="91440" bIns="45720" rtlCol="0" anchor="ctr"/>
          <a:lstStyle>
            <a:lvl1pPr algn="ctr">
              <a:defRPr sz="900" cap="all" baseline="0">
                <a:solidFill>
                  <a:srgbClr val="FFFFFF"/>
                </a:solidFill>
              </a:defRPr>
            </a:lvl1pPr>
          </a:lstStyle>
          <a:p>
            <a:endParaRPr lang="fa-IR"/>
          </a:p>
        </p:txBody>
      </p:sp>
      <p:sp>
        <p:nvSpPr>
          <p:cNvPr id="6" name="Slide Number Placeholder 5"/>
          <p:cNvSpPr>
            <a:spLocks noGrp="1"/>
          </p:cNvSpPr>
          <p:nvPr>
            <p:ph type="sldNum" sz="quarter" idx="4"/>
          </p:nvPr>
        </p:nvSpPr>
        <p:spPr>
          <a:xfrm>
            <a:off x="9900458" y="6459785"/>
            <a:ext cx="1312025" cy="365125"/>
          </a:xfrm>
          <a:prstGeom prst="rect">
            <a:avLst/>
          </a:prstGeom>
        </p:spPr>
        <p:txBody>
          <a:bodyPr vert="horz" lIns="91440" tIns="45720" rIns="91440" bIns="45720" rtlCol="0" anchor="ctr"/>
          <a:lstStyle>
            <a:lvl1pPr algn="r">
              <a:defRPr sz="1050">
                <a:solidFill>
                  <a:srgbClr val="FFFFFF"/>
                </a:solidFill>
              </a:defRPr>
            </a:lvl1pPr>
          </a:lstStyle>
          <a:p>
            <a:fld id="{69F915D1-D356-4FD0-A7E2-C523973F98C3}" type="slidenum">
              <a:rPr lang="fa-IR" smtClean="0"/>
              <a:pPr/>
              <a:t>‹#›</a:t>
            </a:fld>
            <a:endParaRPr lang="fa-IR"/>
          </a:p>
        </p:txBody>
      </p:sp>
      <p:cxnSp>
        <p:nvCxnSpPr>
          <p:cNvPr id="10" name="Straight Connector 9"/>
          <p:cNvCxnSpPr/>
          <p:nvPr/>
        </p:nvCxnSpPr>
        <p:spPr>
          <a:xfrm>
            <a:off x="1193532" y="1737845"/>
            <a:ext cx="996696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81397034"/>
      </p:ext>
    </p:extLst>
  </p:cSld>
  <p:clrMap bg1="lt1" tx1="dk1" bg2="lt2" tx2="dk2" accent1="accent1" accent2="accent2" accent3="accent3" accent4="accent4" accent5="accent5" accent6="accent6" hlink="hlink" folHlink="folHlink"/>
  <p:sldLayoutIdLst>
    <p:sldLayoutId id="2147483777" r:id="rId1"/>
    <p:sldLayoutId id="2147483778" r:id="rId2"/>
    <p:sldLayoutId id="2147483779" r:id="rId3"/>
    <p:sldLayoutId id="2147483780" r:id="rId4"/>
    <p:sldLayoutId id="2147483781" r:id="rId5"/>
    <p:sldLayoutId id="2147483782" r:id="rId6"/>
    <p:sldLayoutId id="2147483783" r:id="rId7"/>
    <p:sldLayoutId id="2147483784" r:id="rId8"/>
    <p:sldLayoutId id="2147483785" r:id="rId9"/>
    <p:sldLayoutId id="2147483786" r:id="rId10"/>
    <p:sldLayoutId id="2147483787" r:id="rId11"/>
  </p:sldLayoutIdLst>
  <p:txStyles>
    <p:titleStyle>
      <a:lvl1pPr algn="l" defTabSz="914400" rtl="1"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p:titleStyle>
    <p:bodyStyle>
      <a:lvl1pPr marL="91440" indent="-91440" algn="r" defTabSz="914400" rtl="1"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r" defTabSz="914400" rtl="1"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r" defTabSz="914400" rtl="1"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r" defTabSz="914400" rtl="1"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r" defTabSz="914400" rtl="1"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r" defTabSz="914400" rtl="1"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r" defTabSz="914400" rtl="1"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r" defTabSz="914400" rtl="1"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r" defTabSz="914400" rtl="1"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3" Type="http://schemas.openxmlformats.org/officeDocument/2006/relationships/image" Target="../media/image9.tmp"/><Relationship Id="rId2" Type="http://schemas.openxmlformats.org/officeDocument/2006/relationships/image" Target="../media/image8.tmp"/><Relationship Id="rId1" Type="http://schemas.openxmlformats.org/officeDocument/2006/relationships/slideLayout" Target="../slideLayouts/slideLayout1.xml"/><Relationship Id="rId4" Type="http://schemas.openxmlformats.org/officeDocument/2006/relationships/image" Target="../media/image10.tmp"/></Relationships>
</file>

<file path=ppt/slides/_rels/slide17.xml.rels><?xml version="1.0" encoding="UTF-8" standalone="yes"?>
<Relationships xmlns="http://schemas.openxmlformats.org/package/2006/relationships"><Relationship Id="rId3" Type="http://schemas.openxmlformats.org/officeDocument/2006/relationships/image" Target="../media/image12.tmp"/><Relationship Id="rId2" Type="http://schemas.openxmlformats.org/officeDocument/2006/relationships/image" Target="../media/image11.tmp"/><Relationship Id="rId1" Type="http://schemas.openxmlformats.org/officeDocument/2006/relationships/slideLayout" Target="../slideLayouts/slideLayout1.xml"/><Relationship Id="rId6" Type="http://schemas.openxmlformats.org/officeDocument/2006/relationships/image" Target="../media/image15.tmp"/><Relationship Id="rId5" Type="http://schemas.openxmlformats.org/officeDocument/2006/relationships/image" Target="../media/image14.tmp"/><Relationship Id="rId4" Type="http://schemas.openxmlformats.org/officeDocument/2006/relationships/image" Target="../media/image13.tmp"/></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2.jpg"/><Relationship Id="rId1" Type="http://schemas.openxmlformats.org/officeDocument/2006/relationships/slideLayout" Target="../slideLayouts/slideLayout12.xml"/><Relationship Id="rId5" Type="http://schemas.openxmlformats.org/officeDocument/2006/relationships/image" Target="../media/image5.jpg"/><Relationship Id="rId4" Type="http://schemas.openxmlformats.org/officeDocument/2006/relationships/image" Target="../media/image4.jp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6.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0.xml.rels><?xml version="1.0" encoding="UTF-8" standalone="yes"?>
<Relationships xmlns="http://schemas.openxmlformats.org/package/2006/relationships"><Relationship Id="rId3" Type="http://schemas.openxmlformats.org/officeDocument/2006/relationships/image" Target="../media/image19.tmp"/><Relationship Id="rId2" Type="http://schemas.openxmlformats.org/officeDocument/2006/relationships/image" Target="../media/image18.tmp"/><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image" Target="../media/image3.jpg"/><Relationship Id="rId1" Type="http://schemas.openxmlformats.org/officeDocument/2006/relationships/slideLayout" Target="../slideLayouts/slideLayout13.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5.xml.rels><?xml version="1.0" encoding="UTF-8" standalone="yes"?>
<Relationships xmlns="http://schemas.openxmlformats.org/package/2006/relationships"><Relationship Id="rId2" Type="http://schemas.openxmlformats.org/officeDocument/2006/relationships/image" Target="../media/image21.tmp"/><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4.xml.rels><?xml version="1.0" encoding="UTF-8" standalone="yes"?>
<Relationships xmlns="http://schemas.openxmlformats.org/package/2006/relationships"><Relationship Id="rId3" Type="http://schemas.openxmlformats.org/officeDocument/2006/relationships/image" Target="../media/image23.tmp"/><Relationship Id="rId2" Type="http://schemas.openxmlformats.org/officeDocument/2006/relationships/image" Target="../media/image22.tmp"/><Relationship Id="rId1" Type="http://schemas.openxmlformats.org/officeDocument/2006/relationships/slideLayout" Target="../slideLayouts/slideLayout1.xml"/><Relationship Id="rId4" Type="http://schemas.openxmlformats.org/officeDocument/2006/relationships/image" Target="../media/image24.tmp"/></Relationships>
</file>

<file path=ppt/slides/_rels/slide55.xml.rels><?xml version="1.0" encoding="UTF-8" standalone="yes"?>
<Relationships xmlns="http://schemas.openxmlformats.org/package/2006/relationships"><Relationship Id="rId2" Type="http://schemas.openxmlformats.org/officeDocument/2006/relationships/image" Target="../media/image25.tmp"/><Relationship Id="rId1" Type="http://schemas.openxmlformats.org/officeDocument/2006/relationships/slideLayout" Target="../slideLayouts/slideLayout1.xml"/></Relationships>
</file>

<file path=ppt/slides/_rels/slide56.xml.rels><?xml version="1.0" encoding="UTF-8" standalone="yes"?>
<Relationships xmlns="http://schemas.openxmlformats.org/package/2006/relationships"><Relationship Id="rId3" Type="http://schemas.openxmlformats.org/officeDocument/2006/relationships/image" Target="../media/image27.tmp"/><Relationship Id="rId2" Type="http://schemas.openxmlformats.org/officeDocument/2006/relationships/image" Target="../media/image26.tmp"/><Relationship Id="rId1" Type="http://schemas.openxmlformats.org/officeDocument/2006/relationships/slideLayout" Target="../slideLayouts/slideLayout1.xml"/></Relationships>
</file>

<file path=ppt/slides/_rels/slide57.xml.rels><?xml version="1.0" encoding="UTF-8" standalone="yes"?>
<Relationships xmlns="http://schemas.openxmlformats.org/package/2006/relationships"><Relationship Id="rId3" Type="http://schemas.openxmlformats.org/officeDocument/2006/relationships/image" Target="../media/image29.tmp"/><Relationship Id="rId2" Type="http://schemas.openxmlformats.org/officeDocument/2006/relationships/image" Target="../media/image28.tmp"/><Relationship Id="rId1" Type="http://schemas.openxmlformats.org/officeDocument/2006/relationships/slideLayout" Target="../slideLayouts/slideLayout1.xml"/></Relationships>
</file>

<file path=ppt/slides/_rels/slide58.xml.rels><?xml version="1.0" encoding="UTF-8" standalone="yes"?>
<Relationships xmlns="http://schemas.openxmlformats.org/package/2006/relationships"><Relationship Id="rId2" Type="http://schemas.openxmlformats.org/officeDocument/2006/relationships/image" Target="../media/image30.tmp"/><Relationship Id="rId1" Type="http://schemas.openxmlformats.org/officeDocument/2006/relationships/slideLayout" Target="../slideLayouts/slideLayout1.xml"/></Relationships>
</file>

<file path=ppt/slides/_rels/slide59.xml.rels><?xml version="1.0" encoding="UTF-8" standalone="yes"?>
<Relationships xmlns="http://schemas.openxmlformats.org/package/2006/relationships"><Relationship Id="rId3" Type="http://schemas.openxmlformats.org/officeDocument/2006/relationships/image" Target="../media/image32.tmp"/><Relationship Id="rId2" Type="http://schemas.openxmlformats.org/officeDocument/2006/relationships/image" Target="../media/image31.tmp"/><Relationship Id="rId1" Type="http://schemas.openxmlformats.org/officeDocument/2006/relationships/slideLayout" Target="../slideLayouts/slideLayout28.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0.xml.rels><?xml version="1.0" encoding="UTF-8" standalone="yes"?>
<Relationships xmlns="http://schemas.openxmlformats.org/package/2006/relationships"><Relationship Id="rId3" Type="http://schemas.openxmlformats.org/officeDocument/2006/relationships/image" Target="../media/image34.tmp"/><Relationship Id="rId2" Type="http://schemas.openxmlformats.org/officeDocument/2006/relationships/image" Target="../media/image33.tmp"/><Relationship Id="rId1" Type="http://schemas.openxmlformats.org/officeDocument/2006/relationships/slideLayout" Target="../slideLayouts/slideLayout28.xml"/></Relationships>
</file>

<file path=ppt/slides/_rels/slide61.xml.rels><?xml version="1.0" encoding="UTF-8" standalone="yes"?>
<Relationships xmlns="http://schemas.openxmlformats.org/package/2006/relationships"><Relationship Id="rId3" Type="http://schemas.openxmlformats.org/officeDocument/2006/relationships/image" Target="../media/image36.tmp"/><Relationship Id="rId2" Type="http://schemas.openxmlformats.org/officeDocument/2006/relationships/image" Target="../media/image35.tmp"/><Relationship Id="rId1" Type="http://schemas.openxmlformats.org/officeDocument/2006/relationships/slideLayout" Target="../slideLayouts/slideLayout28.xml"/><Relationship Id="rId5" Type="http://schemas.openxmlformats.org/officeDocument/2006/relationships/image" Target="../media/image38.tmp"/><Relationship Id="rId4" Type="http://schemas.openxmlformats.org/officeDocument/2006/relationships/image" Target="../media/image37.tmp"/></Relationships>
</file>

<file path=ppt/slides/_rels/slide62.xml.rels><?xml version="1.0" encoding="UTF-8" standalone="yes"?>
<Relationships xmlns="http://schemas.openxmlformats.org/package/2006/relationships"><Relationship Id="rId3" Type="http://schemas.openxmlformats.org/officeDocument/2006/relationships/image" Target="../media/image40.tmp"/><Relationship Id="rId2" Type="http://schemas.openxmlformats.org/officeDocument/2006/relationships/image" Target="../media/image39.tmp"/><Relationship Id="rId1" Type="http://schemas.openxmlformats.org/officeDocument/2006/relationships/slideLayout" Target="../slideLayouts/slideLayout28.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879676" y="497711"/>
            <a:ext cx="10660283" cy="5741043"/>
          </a:xfrm>
        </p:spPr>
      </p:pic>
    </p:spTree>
    <p:extLst>
      <p:ext uri="{BB962C8B-B14F-4D97-AF65-F5344CB8AC3E}">
        <p14:creationId xmlns:p14="http://schemas.microsoft.com/office/powerpoint/2010/main" val="417899952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762163" y="275431"/>
            <a:ext cx="9944563" cy="6353968"/>
          </a:xfrm>
        </p:spPr>
        <p:txBody>
          <a:bodyPr>
            <a:noAutofit/>
          </a:bodyPr>
          <a:lstStyle/>
          <a:p>
            <a:pPr marL="0" indent="0" algn="just" rtl="1">
              <a:buNone/>
            </a:pPr>
            <a:endParaRPr lang="fa-IR" sz="2400" b="1" dirty="0">
              <a:solidFill>
                <a:srgbClr val="002060"/>
              </a:solidFill>
              <a:cs typeface="B Nazanin" panose="00000400000000000000" pitchFamily="2" charset="-78"/>
            </a:endParaRPr>
          </a:p>
          <a:p>
            <a:pPr algn="just" rtl="1"/>
            <a:r>
              <a:rPr lang="fa-IR" sz="2800" b="1" dirty="0" smtClean="0">
                <a:solidFill>
                  <a:srgbClr val="002060"/>
                </a:solidFill>
                <a:cs typeface="B Nazanin" panose="00000400000000000000" pitchFamily="2" charset="-78"/>
              </a:rPr>
              <a:t>برنامه غربالگری بیماری های متابولیک ارثی از </a:t>
            </a:r>
            <a:r>
              <a:rPr lang="fa-IR" sz="2800" b="1" dirty="0" smtClean="0">
                <a:solidFill>
                  <a:schemeClr val="accent1">
                    <a:lumMod val="50000"/>
                  </a:schemeClr>
                </a:solidFill>
                <a:cs typeface="B Nazanin" panose="00000400000000000000" pitchFamily="2" charset="-78"/>
              </a:rPr>
              <a:t>سال 1396 در بابل وساری </a:t>
            </a:r>
            <a:r>
              <a:rPr lang="fa-IR" sz="2800" b="1" dirty="0" smtClean="0">
                <a:solidFill>
                  <a:srgbClr val="002060"/>
                </a:solidFill>
                <a:cs typeface="B Nazanin" panose="00000400000000000000" pitchFamily="2" charset="-78"/>
              </a:rPr>
              <a:t>به صورت پایلوت انجام شدودر حال حاضر در19 دانشگاه کشور برنامه انجام می شود.</a:t>
            </a:r>
          </a:p>
          <a:p>
            <a:pPr algn="just" rtl="1"/>
            <a:endParaRPr lang="fa-IR" sz="2800" b="1" dirty="0">
              <a:solidFill>
                <a:srgbClr val="002060"/>
              </a:solidFill>
              <a:cs typeface="B Nazanin" panose="00000400000000000000" pitchFamily="2" charset="-78"/>
            </a:endParaRPr>
          </a:p>
          <a:p>
            <a:pPr algn="just" rtl="1"/>
            <a:r>
              <a:rPr lang="fa-IR" sz="2800" b="1" dirty="0" smtClean="0">
                <a:solidFill>
                  <a:srgbClr val="002060"/>
                </a:solidFill>
                <a:cs typeface="B Nazanin" panose="00000400000000000000" pitchFamily="2" charset="-78"/>
              </a:rPr>
              <a:t>برنامه غربالگری در </a:t>
            </a:r>
            <a:r>
              <a:rPr lang="fa-IR" sz="2800" b="1" dirty="0" smtClean="0">
                <a:solidFill>
                  <a:schemeClr val="accent1">
                    <a:lumMod val="50000"/>
                  </a:schemeClr>
                </a:solidFill>
                <a:cs typeface="B Nazanin" panose="00000400000000000000" pitchFamily="2" charset="-78"/>
              </a:rPr>
              <a:t>استان اصفهان ازتیرماه تاشهریور سال1399</a:t>
            </a:r>
            <a:r>
              <a:rPr lang="fa-IR" sz="2800" b="1" dirty="0" smtClean="0">
                <a:solidFill>
                  <a:srgbClr val="002060"/>
                </a:solidFill>
                <a:cs typeface="B Nazanin" panose="00000400000000000000" pitchFamily="2" charset="-78"/>
              </a:rPr>
              <a:t> باهدف انجام 1000نمونه در شاهین شهر به صورت پایلوت شروع شد.</a:t>
            </a:r>
            <a:endParaRPr lang="fa-IR" sz="2800" b="1" dirty="0">
              <a:solidFill>
                <a:srgbClr val="002060"/>
              </a:solidFill>
              <a:cs typeface="B Nazanin" panose="00000400000000000000" pitchFamily="2" charset="-78"/>
            </a:endParaRPr>
          </a:p>
          <a:p>
            <a:pPr marL="0" indent="0" algn="just" rtl="1">
              <a:buNone/>
            </a:pPr>
            <a:r>
              <a:rPr lang="fa-IR" sz="2800" b="1" dirty="0" smtClean="0">
                <a:solidFill>
                  <a:srgbClr val="002060"/>
                </a:solidFill>
                <a:cs typeface="B Nazanin" panose="00000400000000000000" pitchFamily="2" charset="-78"/>
              </a:rPr>
              <a:t>      گسترش اجرای برنامه به </a:t>
            </a:r>
            <a:r>
              <a:rPr lang="fa-IR" sz="2800" b="1" dirty="0" smtClean="0">
                <a:solidFill>
                  <a:schemeClr val="accent1">
                    <a:lumMod val="50000"/>
                  </a:schemeClr>
                </a:solidFill>
                <a:cs typeface="B Nazanin" panose="00000400000000000000" pitchFamily="2" charset="-78"/>
              </a:rPr>
              <a:t>5 شهرستان </a:t>
            </a:r>
            <a:r>
              <a:rPr lang="fa-IR" sz="2800" b="1" dirty="0" smtClean="0">
                <a:solidFill>
                  <a:srgbClr val="002060"/>
                </a:solidFill>
                <a:cs typeface="B Nazanin" panose="00000400000000000000" pitchFamily="2" charset="-78"/>
              </a:rPr>
              <a:t>از اردیبهشت 1400 </a:t>
            </a:r>
          </a:p>
          <a:p>
            <a:pPr marL="0" indent="0" algn="just" rtl="1">
              <a:buNone/>
            </a:pPr>
            <a:r>
              <a:rPr lang="fa-IR" sz="2800" b="1" dirty="0" smtClean="0">
                <a:solidFill>
                  <a:srgbClr val="002060"/>
                </a:solidFill>
                <a:cs typeface="B Nazanin" panose="00000400000000000000" pitchFamily="2" charset="-78"/>
              </a:rPr>
              <a:t>        (مبارکه،نجف</a:t>
            </a:r>
            <a:r>
              <a:rPr lang="fa-IR" sz="2800" b="1" dirty="0">
                <a:solidFill>
                  <a:srgbClr val="002060"/>
                </a:solidFill>
                <a:cs typeface="B Nazanin" panose="00000400000000000000" pitchFamily="2" charset="-78"/>
              </a:rPr>
              <a:t> </a:t>
            </a:r>
            <a:r>
              <a:rPr lang="fa-IR" sz="2800" b="1" dirty="0" smtClean="0">
                <a:solidFill>
                  <a:srgbClr val="002060"/>
                </a:solidFill>
                <a:cs typeface="B Nazanin" panose="00000400000000000000" pitchFamily="2" charset="-78"/>
              </a:rPr>
              <a:t>آباد،لنجان، شاهین شهر و خمینی شهر)</a:t>
            </a:r>
            <a:endParaRPr lang="fa-IR" sz="2800" b="1" dirty="0">
              <a:solidFill>
                <a:srgbClr val="002060"/>
              </a:solidFill>
              <a:cs typeface="B Nazanin" panose="00000400000000000000" pitchFamily="2" charset="-78"/>
            </a:endParaRPr>
          </a:p>
          <a:p>
            <a:pPr marL="0" indent="0" algn="just" rtl="1">
              <a:buNone/>
            </a:pPr>
            <a:endParaRPr lang="fa-IR" sz="2800" b="1" dirty="0">
              <a:solidFill>
                <a:srgbClr val="002060"/>
              </a:solidFill>
              <a:cs typeface="B Nazanin" panose="00000400000000000000" pitchFamily="2" charset="-78"/>
            </a:endParaRPr>
          </a:p>
          <a:p>
            <a:pPr marL="0" indent="0" algn="just" rtl="1">
              <a:buNone/>
            </a:pPr>
            <a:endParaRPr lang="fa-IR" sz="2800" b="1" dirty="0">
              <a:solidFill>
                <a:srgbClr val="002060"/>
              </a:solidFill>
              <a:cs typeface="B Nazanin" panose="00000400000000000000" pitchFamily="2" charset="-78"/>
            </a:endParaRPr>
          </a:p>
        </p:txBody>
      </p:sp>
    </p:spTree>
    <p:extLst>
      <p:ext uri="{BB962C8B-B14F-4D97-AF65-F5344CB8AC3E}">
        <p14:creationId xmlns:p14="http://schemas.microsoft.com/office/powerpoint/2010/main" val="324557525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969477" y="642759"/>
            <a:ext cx="9608234" cy="5526687"/>
          </a:xfrm>
        </p:spPr>
        <p:txBody>
          <a:bodyPr>
            <a:noAutofit/>
          </a:bodyPr>
          <a:lstStyle/>
          <a:p>
            <a:pPr algn="just" rtl="1"/>
            <a:r>
              <a:rPr lang="fa-IR" sz="2800" b="1" dirty="0" smtClean="0">
                <a:solidFill>
                  <a:schemeClr val="accent1">
                    <a:lumMod val="50000"/>
                  </a:schemeClr>
                </a:solidFill>
                <a:cs typeface="B Nazanin" panose="00000400000000000000" pitchFamily="2" charset="-78"/>
              </a:rPr>
              <a:t>انواع بیماری های متابولیک ارثی ازنظر بالینی و تشخیصی:</a:t>
            </a:r>
          </a:p>
          <a:p>
            <a:pPr marL="0" indent="0" algn="just" rtl="1">
              <a:buNone/>
            </a:pPr>
            <a:endParaRPr lang="fa-IR" sz="2800" b="1" dirty="0" smtClean="0">
              <a:solidFill>
                <a:schemeClr val="accent1">
                  <a:lumMod val="50000"/>
                </a:schemeClr>
              </a:solidFill>
              <a:cs typeface="B Nazanin" panose="00000400000000000000" pitchFamily="2" charset="-78"/>
            </a:endParaRPr>
          </a:p>
          <a:p>
            <a:pPr algn="just" rtl="1">
              <a:buFont typeface="Wingdings" panose="05000000000000000000" pitchFamily="2" charset="2"/>
              <a:buChar char="q"/>
            </a:pPr>
            <a:r>
              <a:rPr lang="fa-IR" sz="2400" b="1" dirty="0" smtClean="0">
                <a:solidFill>
                  <a:srgbClr val="002060"/>
                </a:solidFill>
                <a:cs typeface="B Nazanin" panose="00000400000000000000" pitchFamily="2" charset="-78"/>
              </a:rPr>
              <a:t>بیماری هایی که فقط یک سیستم عملکردی یا آناتومیک را درگیر می کنند </a:t>
            </a:r>
          </a:p>
          <a:p>
            <a:pPr marL="0" indent="0" algn="just" rtl="1">
              <a:buNone/>
            </a:pPr>
            <a:r>
              <a:rPr lang="fa-IR" sz="2400" b="1" dirty="0">
                <a:solidFill>
                  <a:srgbClr val="002060"/>
                </a:solidFill>
                <a:cs typeface="B Nazanin" panose="00000400000000000000" pitchFamily="2" charset="-78"/>
              </a:rPr>
              <a:t> </a:t>
            </a:r>
            <a:r>
              <a:rPr lang="fa-IR" sz="2400" b="1" dirty="0" smtClean="0">
                <a:solidFill>
                  <a:srgbClr val="002060"/>
                </a:solidFill>
                <a:cs typeface="B Nazanin" panose="00000400000000000000" pitchFamily="2" charset="-78"/>
              </a:rPr>
              <a:t>    (علایم تظاهری این بیماری ها یکسان وتشخیص آسان می باشد)</a:t>
            </a:r>
          </a:p>
          <a:p>
            <a:pPr marL="0" indent="0" algn="just" rtl="1">
              <a:buNone/>
            </a:pPr>
            <a:endParaRPr lang="fa-IR" sz="2400" b="1" dirty="0">
              <a:solidFill>
                <a:srgbClr val="002060"/>
              </a:solidFill>
              <a:cs typeface="B Nazanin" panose="00000400000000000000" pitchFamily="2" charset="-78"/>
            </a:endParaRPr>
          </a:p>
          <a:p>
            <a:pPr algn="just" rtl="1">
              <a:buFont typeface="Wingdings" panose="05000000000000000000" pitchFamily="2" charset="2"/>
              <a:buChar char="q"/>
            </a:pPr>
            <a:r>
              <a:rPr lang="fa-IR" sz="2400" b="1" dirty="0" smtClean="0">
                <a:solidFill>
                  <a:srgbClr val="002060"/>
                </a:solidFill>
                <a:cs typeface="B Nazanin" panose="00000400000000000000" pitchFamily="2" charset="-78"/>
              </a:rPr>
              <a:t>بیماری هایی که تعداد زیادی از سلول ها یا ارگان ها را درگیر می کنند یا محدود به یک ارگان هستند ولی منجربه عواقب خونی وسیستمی می گردند</a:t>
            </a:r>
          </a:p>
          <a:p>
            <a:pPr marL="0" indent="0" algn="just" rtl="1">
              <a:buNone/>
            </a:pPr>
            <a:r>
              <a:rPr lang="fa-IR" sz="2400" b="1" dirty="0">
                <a:solidFill>
                  <a:srgbClr val="002060"/>
                </a:solidFill>
                <a:cs typeface="B Nazanin" panose="00000400000000000000" pitchFamily="2" charset="-78"/>
              </a:rPr>
              <a:t> </a:t>
            </a:r>
            <a:r>
              <a:rPr lang="fa-IR" sz="2400" b="1" dirty="0" smtClean="0">
                <a:solidFill>
                  <a:srgbClr val="002060"/>
                </a:solidFill>
                <a:cs typeface="B Nazanin" panose="00000400000000000000" pitchFamily="2" charset="-78"/>
              </a:rPr>
              <a:t>   (علایم تظاهر این بیماری ها بسیار گوناگون و تشخیص به دلیل اختلالات ثانویه مشکل می </a:t>
            </a:r>
          </a:p>
          <a:p>
            <a:pPr marL="0" indent="0" algn="just" rtl="1">
              <a:buNone/>
            </a:pPr>
            <a:r>
              <a:rPr lang="fa-IR" sz="2400" b="1" dirty="0">
                <a:solidFill>
                  <a:srgbClr val="002060"/>
                </a:solidFill>
                <a:cs typeface="B Nazanin" panose="00000400000000000000" pitchFamily="2" charset="-78"/>
              </a:rPr>
              <a:t> </a:t>
            </a:r>
            <a:r>
              <a:rPr lang="fa-IR" sz="2400" b="1" dirty="0" smtClean="0">
                <a:solidFill>
                  <a:srgbClr val="002060"/>
                </a:solidFill>
                <a:cs typeface="B Nazanin" panose="00000400000000000000" pitchFamily="2" charset="-78"/>
              </a:rPr>
              <a:t>     باشد)</a:t>
            </a:r>
          </a:p>
          <a:p>
            <a:pPr marL="0" indent="0" algn="just" rtl="1">
              <a:buNone/>
            </a:pPr>
            <a:r>
              <a:rPr lang="fa-IR" sz="2400" b="1" dirty="0">
                <a:solidFill>
                  <a:srgbClr val="002060"/>
                </a:solidFill>
                <a:cs typeface="B Nazanin" panose="00000400000000000000" pitchFamily="2" charset="-78"/>
              </a:rPr>
              <a:t> </a:t>
            </a:r>
            <a:r>
              <a:rPr lang="fa-IR" sz="2400" b="1" dirty="0" smtClean="0">
                <a:solidFill>
                  <a:srgbClr val="002060"/>
                </a:solidFill>
                <a:cs typeface="B Nazanin" panose="00000400000000000000" pitchFamily="2" charset="-78"/>
              </a:rPr>
              <a:t> این دسته از بیماری ها براساس پاتوفیزیولوژی به سه دسته تقسیم می شوند:</a:t>
            </a:r>
          </a:p>
        </p:txBody>
      </p:sp>
    </p:spTree>
    <p:extLst>
      <p:ext uri="{BB962C8B-B14F-4D97-AF65-F5344CB8AC3E}">
        <p14:creationId xmlns:p14="http://schemas.microsoft.com/office/powerpoint/2010/main" val="1378405841"/>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139483" y="848350"/>
            <a:ext cx="10424159" cy="6009649"/>
          </a:xfrm>
        </p:spPr>
        <p:txBody>
          <a:bodyPr>
            <a:noAutofit/>
          </a:bodyPr>
          <a:lstStyle/>
          <a:p>
            <a:pPr marL="0" lvl="0" indent="0" algn="just" rtl="1">
              <a:buClr>
                <a:srgbClr val="E84C22"/>
              </a:buClr>
              <a:buNone/>
            </a:pPr>
            <a:r>
              <a:rPr lang="fa-IR" sz="2400" b="1" dirty="0" smtClean="0">
                <a:solidFill>
                  <a:srgbClr val="002060"/>
                </a:solidFill>
                <a:cs typeface="B Nazanin" panose="00000400000000000000" pitchFamily="2" charset="-78"/>
              </a:rPr>
              <a:t> </a:t>
            </a:r>
            <a:r>
              <a:rPr lang="fa-IR" sz="2400" b="1" dirty="0">
                <a:solidFill>
                  <a:srgbClr val="002060"/>
                </a:solidFill>
                <a:cs typeface="B Nazanin" panose="00000400000000000000" pitchFamily="2" charset="-78"/>
              </a:rPr>
              <a:t> گروه 1</a:t>
            </a:r>
            <a:r>
              <a:rPr lang="fa-IR" sz="2400" b="1" dirty="0">
                <a:solidFill>
                  <a:schemeClr val="accent1">
                    <a:lumMod val="75000"/>
                  </a:schemeClr>
                </a:solidFill>
                <a:cs typeface="B Nazanin" panose="00000400000000000000" pitchFamily="2" charset="-78"/>
              </a:rPr>
              <a:t>:بیماری هایی که سنتز یا کاتابولیسم مولکول های پیچیده را مختل می کنند </a:t>
            </a:r>
            <a:r>
              <a:rPr lang="fa-IR" sz="2400" b="1" dirty="0">
                <a:solidFill>
                  <a:srgbClr val="002060"/>
                </a:solidFill>
                <a:cs typeface="B Nazanin" panose="00000400000000000000" pitchFamily="2" charset="-78"/>
              </a:rPr>
              <a:t>(بیماری های </a:t>
            </a:r>
            <a:endParaRPr lang="fa-IR" sz="2400" b="1" dirty="0" smtClean="0">
              <a:solidFill>
                <a:srgbClr val="002060"/>
              </a:solidFill>
              <a:cs typeface="B Nazanin" panose="00000400000000000000" pitchFamily="2" charset="-78"/>
            </a:endParaRPr>
          </a:p>
          <a:p>
            <a:pPr marL="0" lvl="0" indent="0" algn="just" rtl="1">
              <a:buClr>
                <a:srgbClr val="E84C22"/>
              </a:buClr>
              <a:buNone/>
            </a:pPr>
            <a:r>
              <a:rPr lang="fa-IR" sz="2400" b="1" dirty="0">
                <a:solidFill>
                  <a:srgbClr val="002060"/>
                </a:solidFill>
                <a:cs typeface="B Nazanin" panose="00000400000000000000" pitchFamily="2" charset="-78"/>
              </a:rPr>
              <a:t> </a:t>
            </a:r>
            <a:r>
              <a:rPr lang="fa-IR" sz="2400" b="1" dirty="0" smtClean="0">
                <a:solidFill>
                  <a:srgbClr val="002060"/>
                </a:solidFill>
                <a:cs typeface="B Nazanin" panose="00000400000000000000" pitchFamily="2" charset="-78"/>
              </a:rPr>
              <a:t>             لیزوزومی- </a:t>
            </a:r>
            <a:r>
              <a:rPr lang="fa-IR" sz="2400" b="1" dirty="0">
                <a:solidFill>
                  <a:srgbClr val="002060"/>
                </a:solidFill>
                <a:cs typeface="B Nazanin" panose="00000400000000000000" pitchFamily="2" charset="-78"/>
              </a:rPr>
              <a:t>اختلالات ترافیک داخل سلولی )علایم این بیماری های دائمی ،پیشرونده وهمراه </a:t>
            </a:r>
            <a:endParaRPr lang="fa-IR" sz="2400" b="1" dirty="0" smtClean="0">
              <a:solidFill>
                <a:srgbClr val="002060"/>
              </a:solidFill>
              <a:cs typeface="B Nazanin" panose="00000400000000000000" pitchFamily="2" charset="-78"/>
            </a:endParaRPr>
          </a:p>
          <a:p>
            <a:pPr marL="0" lvl="0" indent="0" algn="just" rtl="1">
              <a:buClr>
                <a:srgbClr val="E84C22"/>
              </a:buClr>
              <a:buNone/>
            </a:pPr>
            <a:r>
              <a:rPr lang="fa-IR" sz="2400" b="1" dirty="0">
                <a:solidFill>
                  <a:srgbClr val="002060"/>
                </a:solidFill>
                <a:cs typeface="B Nazanin" panose="00000400000000000000" pitchFamily="2" charset="-78"/>
              </a:rPr>
              <a:t> </a:t>
            </a:r>
            <a:r>
              <a:rPr lang="fa-IR" sz="2400" b="1" dirty="0" smtClean="0">
                <a:solidFill>
                  <a:srgbClr val="002060"/>
                </a:solidFill>
                <a:cs typeface="B Nazanin" panose="00000400000000000000" pitchFamily="2" charset="-78"/>
              </a:rPr>
              <a:t>             با </a:t>
            </a:r>
            <a:r>
              <a:rPr lang="fa-IR" sz="2400" b="1" dirty="0">
                <a:solidFill>
                  <a:srgbClr val="002060"/>
                </a:solidFill>
                <a:cs typeface="B Nazanin" panose="00000400000000000000" pitchFamily="2" charset="-78"/>
              </a:rPr>
              <a:t>اختلالات تغذیه ای </a:t>
            </a:r>
            <a:r>
              <a:rPr lang="fa-IR" sz="2400" b="1" dirty="0" smtClean="0">
                <a:solidFill>
                  <a:srgbClr val="002060"/>
                </a:solidFill>
                <a:cs typeface="B Nazanin" panose="00000400000000000000" pitchFamily="2" charset="-78"/>
              </a:rPr>
              <a:t>می </a:t>
            </a:r>
            <a:r>
              <a:rPr lang="fa-IR" sz="2400" b="1" dirty="0">
                <a:solidFill>
                  <a:srgbClr val="002060"/>
                </a:solidFill>
                <a:cs typeface="B Nazanin" panose="00000400000000000000" pitchFamily="2" charset="-78"/>
              </a:rPr>
              <a:t>باشد</a:t>
            </a:r>
            <a:r>
              <a:rPr lang="fa-IR" sz="2400" b="1" dirty="0" smtClean="0">
                <a:solidFill>
                  <a:srgbClr val="002060"/>
                </a:solidFill>
                <a:cs typeface="B Nazanin" panose="00000400000000000000" pitchFamily="2" charset="-78"/>
              </a:rPr>
              <a:t>.</a:t>
            </a:r>
            <a:endParaRPr lang="fa-IR" sz="2400" b="1" dirty="0">
              <a:solidFill>
                <a:srgbClr val="002060"/>
              </a:solidFill>
              <a:cs typeface="B Nazanin" panose="00000400000000000000" pitchFamily="2" charset="-78"/>
            </a:endParaRPr>
          </a:p>
          <a:p>
            <a:pPr marL="0" indent="0" algn="just" rtl="1">
              <a:buNone/>
            </a:pPr>
            <a:r>
              <a:rPr lang="fa-IR" sz="2400" b="1" dirty="0" smtClean="0">
                <a:solidFill>
                  <a:srgbClr val="002060"/>
                </a:solidFill>
                <a:cs typeface="B Nazanin" panose="00000400000000000000" pitchFamily="2" charset="-78"/>
              </a:rPr>
              <a:t>گروه 2: </a:t>
            </a:r>
            <a:r>
              <a:rPr lang="fa-IR" sz="2400" b="1" dirty="0" smtClean="0">
                <a:solidFill>
                  <a:schemeClr val="accent1">
                    <a:lumMod val="75000"/>
                  </a:schemeClr>
                </a:solidFill>
                <a:cs typeface="B Nazanin" panose="00000400000000000000" pitchFamily="2" charset="-78"/>
              </a:rPr>
              <a:t>بیماری های متابولیک ارثی بینابینی که به دلیل تجمع مواد سمی، منجر به مسمومیت </a:t>
            </a:r>
            <a:endParaRPr lang="en-US" sz="2400" b="1" dirty="0" smtClean="0">
              <a:solidFill>
                <a:schemeClr val="accent1">
                  <a:lumMod val="75000"/>
                </a:schemeClr>
              </a:solidFill>
              <a:cs typeface="B Nazanin" panose="00000400000000000000" pitchFamily="2" charset="-78"/>
            </a:endParaRPr>
          </a:p>
          <a:p>
            <a:pPr marL="0" indent="0" algn="just" rtl="1">
              <a:buNone/>
            </a:pPr>
            <a:r>
              <a:rPr lang="en-US" sz="2400" b="1" dirty="0">
                <a:solidFill>
                  <a:schemeClr val="accent1">
                    <a:lumMod val="75000"/>
                  </a:schemeClr>
                </a:solidFill>
                <a:cs typeface="B Nazanin" panose="00000400000000000000" pitchFamily="2" charset="-78"/>
              </a:rPr>
              <a:t> </a:t>
            </a:r>
            <a:r>
              <a:rPr lang="en-US" sz="2400" b="1" dirty="0" smtClean="0">
                <a:solidFill>
                  <a:schemeClr val="accent1">
                    <a:lumMod val="75000"/>
                  </a:schemeClr>
                </a:solidFill>
                <a:cs typeface="B Nazanin" panose="00000400000000000000" pitchFamily="2" charset="-78"/>
              </a:rPr>
              <a:t>         </a:t>
            </a:r>
            <a:r>
              <a:rPr lang="fa-IR" sz="2400" b="1" dirty="0" smtClean="0">
                <a:solidFill>
                  <a:schemeClr val="accent1">
                    <a:lumMod val="75000"/>
                  </a:schemeClr>
                </a:solidFill>
                <a:cs typeface="B Nazanin" panose="00000400000000000000" pitchFamily="2" charset="-78"/>
              </a:rPr>
              <a:t>حاد یا پیشرونده می گردند</a:t>
            </a:r>
            <a:r>
              <a:rPr lang="fa-IR" sz="2400" b="1" dirty="0" smtClean="0">
                <a:solidFill>
                  <a:srgbClr val="002060"/>
                </a:solidFill>
                <a:cs typeface="B Nazanin" panose="00000400000000000000" pitchFamily="2" charset="-78"/>
              </a:rPr>
              <a:t>.(آمینواسیدوپاتی ها،ارگانیک اسیدوری ها ، عدم تحمل </a:t>
            </a:r>
            <a:endParaRPr lang="en-US" sz="2400" b="1" dirty="0" smtClean="0">
              <a:solidFill>
                <a:srgbClr val="002060"/>
              </a:solidFill>
              <a:cs typeface="B Nazanin" panose="00000400000000000000" pitchFamily="2" charset="-78"/>
            </a:endParaRPr>
          </a:p>
          <a:p>
            <a:pPr marL="0" indent="0" algn="just" rtl="1">
              <a:buNone/>
            </a:pPr>
            <a:r>
              <a:rPr lang="en-US" sz="2400" b="1" dirty="0">
                <a:solidFill>
                  <a:srgbClr val="002060"/>
                </a:solidFill>
                <a:cs typeface="B Nazanin" panose="00000400000000000000" pitchFamily="2" charset="-78"/>
              </a:rPr>
              <a:t> </a:t>
            </a:r>
            <a:r>
              <a:rPr lang="en-US" sz="2400" b="1" dirty="0" smtClean="0">
                <a:solidFill>
                  <a:srgbClr val="002060"/>
                </a:solidFill>
                <a:cs typeface="B Nazanin" panose="00000400000000000000" pitchFamily="2" charset="-78"/>
              </a:rPr>
              <a:t>         </a:t>
            </a:r>
            <a:r>
              <a:rPr lang="fa-IR" sz="2400" b="1" dirty="0" smtClean="0">
                <a:solidFill>
                  <a:srgbClr val="002060"/>
                </a:solidFill>
                <a:cs typeface="B Nazanin" panose="00000400000000000000" pitchFamily="2" charset="-78"/>
              </a:rPr>
              <a:t>قندها و..)دراین بیماری ها  بروزبالینی اغلب دیررس ولی تشخیص آسان است و برای </a:t>
            </a:r>
            <a:endParaRPr lang="en-US" sz="2400" b="1" dirty="0" smtClean="0">
              <a:solidFill>
                <a:srgbClr val="002060"/>
              </a:solidFill>
              <a:cs typeface="B Nazanin" panose="00000400000000000000" pitchFamily="2" charset="-78"/>
            </a:endParaRPr>
          </a:p>
          <a:p>
            <a:pPr marL="0" indent="0" algn="just" rtl="1">
              <a:buNone/>
            </a:pPr>
            <a:r>
              <a:rPr lang="en-US" sz="2400" b="1" dirty="0">
                <a:solidFill>
                  <a:srgbClr val="002060"/>
                </a:solidFill>
                <a:cs typeface="B Nazanin" panose="00000400000000000000" pitchFamily="2" charset="-78"/>
              </a:rPr>
              <a:t> </a:t>
            </a:r>
            <a:r>
              <a:rPr lang="en-US" sz="2400" b="1" dirty="0" smtClean="0">
                <a:solidFill>
                  <a:srgbClr val="002060"/>
                </a:solidFill>
                <a:cs typeface="B Nazanin" panose="00000400000000000000" pitchFamily="2" charset="-78"/>
              </a:rPr>
              <a:t>       </a:t>
            </a:r>
            <a:r>
              <a:rPr lang="fa-IR" sz="2400" b="1" dirty="0" smtClean="0">
                <a:solidFill>
                  <a:srgbClr val="002060"/>
                </a:solidFill>
                <a:cs typeface="B Nazanin" panose="00000400000000000000" pitchFamily="2" charset="-78"/>
              </a:rPr>
              <a:t>درمان بایستی ماده سمی حذف شود.</a:t>
            </a:r>
            <a:endParaRPr lang="fa-IR" sz="2400" b="1" dirty="0">
              <a:solidFill>
                <a:srgbClr val="002060"/>
              </a:solidFill>
              <a:cs typeface="B Nazanin" panose="00000400000000000000" pitchFamily="2" charset="-78"/>
            </a:endParaRPr>
          </a:p>
          <a:p>
            <a:pPr marL="0" indent="0" algn="just" rtl="1">
              <a:buNone/>
            </a:pPr>
            <a:r>
              <a:rPr lang="fa-IR" sz="2400" b="1" dirty="0" smtClean="0">
                <a:solidFill>
                  <a:srgbClr val="002060"/>
                </a:solidFill>
                <a:cs typeface="B Nazanin" panose="00000400000000000000" pitchFamily="2" charset="-78"/>
              </a:rPr>
              <a:t>گروه 3: </a:t>
            </a:r>
            <a:r>
              <a:rPr lang="fa-IR" sz="2400" b="1" dirty="0" smtClean="0">
                <a:solidFill>
                  <a:schemeClr val="accent1">
                    <a:lumMod val="75000"/>
                  </a:schemeClr>
                </a:solidFill>
                <a:cs typeface="B Nazanin" panose="00000400000000000000" pitchFamily="2" charset="-78"/>
              </a:rPr>
              <a:t>اختلالات کمبود انرژی که علایم ناشی از نقص تولید یا مصرف انرژی به دلیل بیماری ها</a:t>
            </a:r>
            <a:r>
              <a:rPr lang="en-US" sz="2400" b="1" dirty="0" smtClean="0">
                <a:solidFill>
                  <a:schemeClr val="accent1">
                    <a:lumMod val="75000"/>
                  </a:schemeClr>
                </a:solidFill>
                <a:cs typeface="B Nazanin" panose="00000400000000000000" pitchFamily="2" charset="-78"/>
              </a:rPr>
              <a:t> </a:t>
            </a:r>
            <a:endParaRPr lang="fa-IR" sz="2400" b="1" dirty="0" smtClean="0">
              <a:solidFill>
                <a:schemeClr val="accent1">
                  <a:lumMod val="75000"/>
                </a:schemeClr>
              </a:solidFill>
              <a:cs typeface="B Nazanin" panose="00000400000000000000" pitchFamily="2" charset="-78"/>
            </a:endParaRPr>
          </a:p>
          <a:p>
            <a:pPr marL="0" indent="0" algn="just" rtl="1">
              <a:buNone/>
            </a:pPr>
            <a:r>
              <a:rPr lang="fa-IR" sz="2400" b="1" dirty="0">
                <a:solidFill>
                  <a:schemeClr val="accent1">
                    <a:lumMod val="75000"/>
                  </a:schemeClr>
                </a:solidFill>
                <a:cs typeface="B Nazanin" panose="00000400000000000000" pitchFamily="2" charset="-78"/>
              </a:rPr>
              <a:t> </a:t>
            </a:r>
            <a:r>
              <a:rPr lang="fa-IR" sz="2400" b="1" dirty="0" smtClean="0">
                <a:solidFill>
                  <a:schemeClr val="accent1">
                    <a:lumMod val="75000"/>
                  </a:schemeClr>
                </a:solidFill>
                <a:cs typeface="B Nazanin" panose="00000400000000000000" pitchFamily="2" charset="-78"/>
              </a:rPr>
              <a:t>           ی متابولیک ارثی بینابینی در کبد، عضلات یا مغز است</a:t>
            </a:r>
            <a:r>
              <a:rPr lang="fa-IR" sz="2400" b="1" dirty="0" smtClean="0">
                <a:solidFill>
                  <a:srgbClr val="002060"/>
                </a:solidFill>
                <a:cs typeface="B Nazanin" panose="00000400000000000000" pitchFamily="2" charset="-78"/>
              </a:rPr>
              <a:t>.(اختلالات گلیکوژنز،اسیدمی </a:t>
            </a:r>
          </a:p>
          <a:p>
            <a:pPr marL="0" indent="0" algn="just" rtl="1">
              <a:buNone/>
            </a:pPr>
            <a:r>
              <a:rPr lang="fa-IR" sz="2400" b="1" dirty="0">
                <a:solidFill>
                  <a:srgbClr val="002060"/>
                </a:solidFill>
                <a:cs typeface="B Nazanin" panose="00000400000000000000" pitchFamily="2" charset="-78"/>
              </a:rPr>
              <a:t> </a:t>
            </a:r>
            <a:r>
              <a:rPr lang="fa-IR" sz="2400" b="1" dirty="0" smtClean="0">
                <a:solidFill>
                  <a:srgbClr val="002060"/>
                </a:solidFill>
                <a:cs typeface="B Nazanin" panose="00000400000000000000" pitchFamily="2" charset="-78"/>
              </a:rPr>
              <a:t>           های مادرزادی  لاکتیک ، اختلالات اکسیداسیون اسیدهای چرب و..) علایم این بیماری ها به </a:t>
            </a:r>
          </a:p>
          <a:p>
            <a:pPr marL="0" indent="0" algn="just" rtl="1">
              <a:buNone/>
            </a:pPr>
            <a:r>
              <a:rPr lang="fa-IR" sz="2400" b="1" dirty="0">
                <a:solidFill>
                  <a:srgbClr val="002060"/>
                </a:solidFill>
                <a:cs typeface="B Nazanin" panose="00000400000000000000" pitchFamily="2" charset="-78"/>
              </a:rPr>
              <a:t> </a:t>
            </a:r>
            <a:r>
              <a:rPr lang="fa-IR" sz="2400" b="1" dirty="0" smtClean="0">
                <a:solidFill>
                  <a:srgbClr val="002060"/>
                </a:solidFill>
                <a:cs typeface="B Nazanin" panose="00000400000000000000" pitchFamily="2" charset="-78"/>
              </a:rPr>
              <a:t>         دلیل کمبودتولید انرژی  می باشد وعلایم شایع عبارتنداز: اختلال رشد،هیپوگلیسمی، نارسایی </a:t>
            </a:r>
          </a:p>
          <a:p>
            <a:pPr marL="0" indent="0" algn="just" rtl="1">
              <a:buNone/>
            </a:pPr>
            <a:r>
              <a:rPr lang="fa-IR" sz="2400" b="1" dirty="0">
                <a:solidFill>
                  <a:srgbClr val="002060"/>
                </a:solidFill>
                <a:cs typeface="B Nazanin" panose="00000400000000000000" pitchFamily="2" charset="-78"/>
              </a:rPr>
              <a:t> </a:t>
            </a:r>
            <a:r>
              <a:rPr lang="fa-IR" sz="2400" b="1" dirty="0" smtClean="0">
                <a:solidFill>
                  <a:srgbClr val="002060"/>
                </a:solidFill>
                <a:cs typeface="B Nazanin" panose="00000400000000000000" pitchFamily="2" charset="-78"/>
              </a:rPr>
              <a:t>         قلب ،سندروم مرگ ناگهانی و..</a:t>
            </a:r>
            <a:endParaRPr lang="en-US" sz="2400" b="1" dirty="0">
              <a:solidFill>
                <a:srgbClr val="002060"/>
              </a:solidFill>
              <a:cs typeface="B Nazanin" panose="00000400000000000000" pitchFamily="2" charset="-78"/>
            </a:endParaRPr>
          </a:p>
        </p:txBody>
      </p:sp>
    </p:spTree>
    <p:extLst>
      <p:ext uri="{BB962C8B-B14F-4D97-AF65-F5344CB8AC3E}">
        <p14:creationId xmlns:p14="http://schemas.microsoft.com/office/powerpoint/2010/main" val="1041594770"/>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003646" y="593262"/>
            <a:ext cx="9236440" cy="5176836"/>
          </a:xfrm>
        </p:spPr>
        <p:txBody>
          <a:bodyPr>
            <a:normAutofit fontScale="85000" lnSpcReduction="10000"/>
          </a:bodyPr>
          <a:lstStyle/>
          <a:p>
            <a:pPr algn="just" rtl="1">
              <a:lnSpc>
                <a:spcPct val="150000"/>
              </a:lnSpc>
            </a:pPr>
            <a:r>
              <a:rPr lang="fa-IR" sz="2800" b="1" dirty="0">
                <a:solidFill>
                  <a:srgbClr val="002060"/>
                </a:solidFill>
                <a:cs typeface="B Nazanin" panose="00000400000000000000" pitchFamily="2" charset="-78"/>
              </a:rPr>
              <a:t>بیماری های هدف غربالگری نوزادان برای بیماری های متابولیک ارثی، شامل </a:t>
            </a:r>
            <a:r>
              <a:rPr lang="fa-IR" sz="2800" b="1" dirty="0">
                <a:solidFill>
                  <a:schemeClr val="accent1">
                    <a:lumMod val="50000"/>
                  </a:schemeClr>
                </a:solidFill>
                <a:cs typeface="B Nazanin" panose="00000400000000000000" pitchFamily="2" charset="-78"/>
              </a:rPr>
              <a:t>54 بیماری </a:t>
            </a:r>
            <a:r>
              <a:rPr lang="fa-IR" sz="2800" b="1" dirty="0">
                <a:solidFill>
                  <a:srgbClr val="002060"/>
                </a:solidFill>
                <a:cs typeface="B Nazanin" panose="00000400000000000000" pitchFamily="2" charset="-78"/>
              </a:rPr>
              <a:t>است که در صورت غربالگری و تشخیص زودرس، قابل پیشگیری و کنترل هستند. </a:t>
            </a:r>
            <a:r>
              <a:rPr lang="fa-IR" sz="2800" b="1" dirty="0">
                <a:solidFill>
                  <a:schemeClr val="accent1">
                    <a:lumMod val="50000"/>
                  </a:schemeClr>
                </a:solidFill>
                <a:cs typeface="B Nazanin" panose="00000400000000000000" pitchFamily="2" charset="-78"/>
              </a:rPr>
              <a:t>50 مورد </a:t>
            </a:r>
            <a:r>
              <a:rPr lang="fa-IR" sz="2800" b="1" dirty="0">
                <a:solidFill>
                  <a:srgbClr val="002060"/>
                </a:solidFill>
                <a:cs typeface="B Nazanin" panose="00000400000000000000" pitchFamily="2" charset="-78"/>
              </a:rPr>
              <a:t>از این بیماری ها؛ با استفاده از </a:t>
            </a:r>
            <a:r>
              <a:rPr lang="fa-IR" sz="2800" b="1" dirty="0" smtClean="0">
                <a:solidFill>
                  <a:srgbClr val="002060"/>
                </a:solidFill>
                <a:cs typeface="B Nazanin" panose="00000400000000000000" pitchFamily="2" charset="-78"/>
              </a:rPr>
              <a:t>تکنولوژی</a:t>
            </a:r>
            <a:r>
              <a:rPr lang="en-US" sz="2800" b="1" dirty="0">
                <a:solidFill>
                  <a:srgbClr val="002060"/>
                </a:solidFill>
                <a:cs typeface="B Nazanin" panose="00000400000000000000" pitchFamily="2" charset="-78"/>
              </a:rPr>
              <a:t> MS-MS</a:t>
            </a:r>
            <a:r>
              <a:rPr lang="fa-IR" sz="2800" b="1" dirty="0" smtClean="0">
                <a:solidFill>
                  <a:srgbClr val="002060"/>
                </a:solidFill>
                <a:cs typeface="B Nazanin" panose="00000400000000000000" pitchFamily="2" charset="-78"/>
              </a:rPr>
              <a:t> (روش طیف سنجی جرمی دوگانه که می تواند ازروی لکه خون خشک شده تعداد زیادی از متابولیت ها را شناسایی وتعیین مقدار کند )</a:t>
            </a:r>
            <a:r>
              <a:rPr lang="en-US" sz="2800" b="1" dirty="0" smtClean="0">
                <a:solidFill>
                  <a:srgbClr val="002060"/>
                </a:solidFill>
                <a:cs typeface="B Nazanin" panose="00000400000000000000" pitchFamily="2" charset="-78"/>
              </a:rPr>
              <a:t> </a:t>
            </a:r>
            <a:r>
              <a:rPr lang="fa-IR" sz="2800" b="1" dirty="0">
                <a:solidFill>
                  <a:srgbClr val="002060"/>
                </a:solidFill>
                <a:cs typeface="B Nazanin" panose="00000400000000000000" pitchFamily="2" charset="-78"/>
              </a:rPr>
              <a:t>قابل تشخیص است. </a:t>
            </a:r>
            <a:r>
              <a:rPr lang="fa-IR" sz="2800" b="1" dirty="0">
                <a:solidFill>
                  <a:schemeClr val="accent1">
                    <a:lumMod val="50000"/>
                  </a:schemeClr>
                </a:solidFill>
                <a:cs typeface="B Nazanin" panose="00000400000000000000" pitchFamily="2" charset="-78"/>
              </a:rPr>
              <a:t>4 مورد </a:t>
            </a:r>
            <a:r>
              <a:rPr lang="fa-IR" sz="2800" b="1" dirty="0">
                <a:solidFill>
                  <a:srgbClr val="002060"/>
                </a:solidFill>
                <a:cs typeface="B Nazanin" panose="00000400000000000000" pitchFamily="2" charset="-78"/>
              </a:rPr>
              <a:t>از بیماری های متابولیک ارثی (شامل گالاکتوزمی، سیستیک فیبروزیس، کمبود آنزیم بیوتینیداز، هیپرپلازی مادرزادی آدرنال) با روش ذکر شده تشخیص داده نمی شوند. در هر یک از این </a:t>
            </a:r>
            <a:r>
              <a:rPr lang="fa-IR" sz="2800" b="1" dirty="0" smtClean="0">
                <a:solidFill>
                  <a:srgbClr val="002060"/>
                </a:solidFill>
                <a:cs typeface="B Nazanin" panose="00000400000000000000" pitchFamily="2" charset="-78"/>
              </a:rPr>
              <a:t>بیماریها </a:t>
            </a:r>
            <a:r>
              <a:rPr lang="fa-IR" sz="2800" b="1" dirty="0">
                <a:solidFill>
                  <a:srgbClr val="002060"/>
                </a:solidFill>
                <a:cs typeface="B Nazanin" panose="00000400000000000000" pitchFamily="2" charset="-78"/>
              </a:rPr>
              <a:t>یک یا چند متابولیت در خون تغییر می یابد که نشانه اولیه برای ارجاع بیمار به پزشک و انجام بررسی های بیشتر جهت تایید بیماری، پیش از بروز علائم آن است. </a:t>
            </a:r>
          </a:p>
        </p:txBody>
      </p:sp>
    </p:spTree>
    <p:extLst>
      <p:ext uri="{BB962C8B-B14F-4D97-AF65-F5344CB8AC3E}">
        <p14:creationId xmlns:p14="http://schemas.microsoft.com/office/powerpoint/2010/main" val="10722901"/>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45719"/>
          </a:xfrm>
        </p:spPr>
        <p:txBody>
          <a:bodyPr>
            <a:normAutofit fontScale="90000"/>
          </a:bodyPr>
          <a:lstStyle/>
          <a:p>
            <a:endParaRPr lang="en-US" dirty="0"/>
          </a:p>
        </p:txBody>
      </p:sp>
      <p:pic>
        <p:nvPicPr>
          <p:cNvPr id="4" name="Content Placeholder 3"/>
          <p:cNvPicPr>
            <a:picLocks noGrp="1" noChangeAspect="1"/>
          </p:cNvPicPr>
          <p:nvPr>
            <p:ph idx="1"/>
          </p:nvPr>
        </p:nvPicPr>
        <p:blipFill>
          <a:blip r:embed="rId2"/>
          <a:stretch>
            <a:fillRect/>
          </a:stretch>
        </p:blipFill>
        <p:spPr>
          <a:xfrm>
            <a:off x="444138" y="391887"/>
            <a:ext cx="11178657" cy="6322422"/>
          </a:xfrm>
          <a:prstGeom prst="rect">
            <a:avLst/>
          </a:prstGeom>
        </p:spPr>
      </p:pic>
    </p:spTree>
    <p:extLst>
      <p:ext uri="{BB962C8B-B14F-4D97-AF65-F5344CB8AC3E}">
        <p14:creationId xmlns:p14="http://schemas.microsoft.com/office/powerpoint/2010/main" val="3771487142"/>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569658" y="372979"/>
            <a:ext cx="10100974" cy="6172200"/>
          </a:xfrm>
        </p:spPr>
        <p:txBody>
          <a:bodyPr>
            <a:noAutofit/>
          </a:bodyPr>
          <a:lstStyle/>
          <a:p>
            <a:pPr marL="0" indent="0" algn="just" rtl="1">
              <a:buNone/>
            </a:pPr>
            <a:endParaRPr lang="en-US" sz="2400" b="1" dirty="0" smtClean="0">
              <a:solidFill>
                <a:srgbClr val="002060"/>
              </a:solidFill>
              <a:cs typeface="B Nazanin" panose="00000400000000000000" pitchFamily="2" charset="-78"/>
            </a:endParaRPr>
          </a:p>
          <a:p>
            <a:pPr algn="just" rtl="1"/>
            <a:r>
              <a:rPr lang="fa-IR" sz="2400" b="1" dirty="0" smtClean="0">
                <a:solidFill>
                  <a:srgbClr val="002060"/>
                </a:solidFill>
                <a:cs typeface="B Nazanin" panose="00000400000000000000" pitchFamily="2" charset="-78"/>
              </a:rPr>
              <a:t>به ازای هر یورو هزینه در برنامه غربالگری بیماری های متابولیک ارثی </a:t>
            </a:r>
            <a:r>
              <a:rPr lang="fa-IR" sz="2400" b="1" dirty="0" smtClean="0">
                <a:solidFill>
                  <a:srgbClr val="FF0000"/>
                </a:solidFill>
                <a:cs typeface="B Nazanin" panose="00000400000000000000" pitchFamily="2" charset="-78"/>
              </a:rPr>
              <a:t>25 </a:t>
            </a:r>
            <a:r>
              <a:rPr lang="fa-IR" sz="2400" b="1" dirty="0" smtClean="0">
                <a:solidFill>
                  <a:srgbClr val="002060"/>
                </a:solidFill>
                <a:cs typeface="B Nazanin" panose="00000400000000000000" pitchFamily="2" charset="-78"/>
              </a:rPr>
              <a:t>یورو صرفه جویی می شود.</a:t>
            </a:r>
            <a:endParaRPr lang="fa-IR" sz="2400" b="1" dirty="0">
              <a:solidFill>
                <a:srgbClr val="002060"/>
              </a:solidFill>
              <a:cs typeface="B Nazanin" panose="00000400000000000000" pitchFamily="2" charset="-78"/>
            </a:endParaRPr>
          </a:p>
          <a:p>
            <a:pPr algn="just" rtl="1"/>
            <a:r>
              <a:rPr lang="fa-IR" sz="2400" b="1" dirty="0" smtClean="0">
                <a:solidFill>
                  <a:srgbClr val="002060"/>
                </a:solidFill>
                <a:cs typeface="B Nazanin" panose="00000400000000000000" pitchFamily="2" charset="-78"/>
              </a:rPr>
              <a:t>میزان بروز در مناطق پایلوت </a:t>
            </a:r>
            <a:r>
              <a:rPr lang="fa-IR" sz="2400" b="1" dirty="0" smtClean="0">
                <a:solidFill>
                  <a:srgbClr val="FF0000"/>
                </a:solidFill>
                <a:cs typeface="B Nazanin" panose="00000400000000000000" pitchFamily="2" charset="-78"/>
              </a:rPr>
              <a:t>9 در 10000</a:t>
            </a:r>
            <a:r>
              <a:rPr lang="fa-IR" sz="2400" b="1" dirty="0" smtClean="0">
                <a:solidFill>
                  <a:srgbClr val="002060"/>
                </a:solidFill>
                <a:cs typeface="B Nazanin" panose="00000400000000000000" pitchFamily="2" charset="-78"/>
              </a:rPr>
              <a:t>غربالگری و دراصفهان </a:t>
            </a:r>
            <a:r>
              <a:rPr lang="fa-IR" sz="2400" b="1" dirty="0" smtClean="0">
                <a:solidFill>
                  <a:srgbClr val="FF0000"/>
                </a:solidFill>
                <a:cs typeface="B Nazanin" panose="00000400000000000000" pitchFamily="2" charset="-78"/>
              </a:rPr>
              <a:t>13 در 10000 </a:t>
            </a:r>
            <a:r>
              <a:rPr lang="fa-IR" sz="2400" b="1" dirty="0" smtClean="0">
                <a:solidFill>
                  <a:srgbClr val="002060"/>
                </a:solidFill>
                <a:cs typeface="B Nazanin" panose="00000400000000000000" pitchFamily="2" charset="-78"/>
              </a:rPr>
              <a:t>می باشد.</a:t>
            </a:r>
          </a:p>
          <a:p>
            <a:pPr algn="just" rtl="1"/>
            <a:endParaRPr lang="fa-IR" sz="2400" b="1" dirty="0">
              <a:solidFill>
                <a:srgbClr val="002060"/>
              </a:solidFill>
              <a:cs typeface="B Nazanin" panose="00000400000000000000" pitchFamily="2" charset="-78"/>
            </a:endParaRPr>
          </a:p>
          <a:p>
            <a:pPr algn="just" rtl="1"/>
            <a:r>
              <a:rPr lang="fa-IR" sz="2400" b="1" dirty="0" smtClean="0">
                <a:solidFill>
                  <a:srgbClr val="FF0000"/>
                </a:solidFill>
                <a:cs typeface="B Nazanin" panose="00000400000000000000" pitchFamily="2" charset="-78"/>
              </a:rPr>
              <a:t>20</a:t>
            </a:r>
            <a:r>
              <a:rPr lang="fa-IR" sz="2400" b="1" dirty="0" smtClean="0">
                <a:solidFill>
                  <a:srgbClr val="002060"/>
                </a:solidFill>
                <a:cs typeface="B Nazanin" panose="00000400000000000000" pitchFamily="2" charset="-78"/>
              </a:rPr>
              <a:t> بیماری قابل پیشگیری و درمان و</a:t>
            </a:r>
            <a:r>
              <a:rPr lang="fa-IR" sz="2400" b="1" dirty="0" smtClean="0">
                <a:solidFill>
                  <a:srgbClr val="FF0000"/>
                </a:solidFill>
                <a:cs typeface="B Nazanin" panose="00000400000000000000" pitchFamily="2" charset="-78"/>
              </a:rPr>
              <a:t>33 </a:t>
            </a:r>
            <a:r>
              <a:rPr lang="fa-IR" sz="2400" b="1" dirty="0" smtClean="0">
                <a:solidFill>
                  <a:srgbClr val="002060"/>
                </a:solidFill>
                <a:cs typeface="B Nazanin" panose="00000400000000000000" pitchFamily="2" charset="-78"/>
              </a:rPr>
              <a:t>بیماری قابل پیشگیری هستند.</a:t>
            </a:r>
          </a:p>
          <a:p>
            <a:pPr algn="just" rtl="1"/>
            <a:endParaRPr lang="fa-IR" sz="2400" b="1" dirty="0">
              <a:solidFill>
                <a:srgbClr val="002060"/>
              </a:solidFill>
              <a:cs typeface="B Nazanin" panose="00000400000000000000" pitchFamily="2" charset="-78"/>
            </a:endParaRPr>
          </a:p>
          <a:p>
            <a:pPr algn="just" rtl="1"/>
            <a:r>
              <a:rPr lang="fa-IR" sz="2400" b="1" dirty="0" smtClean="0">
                <a:solidFill>
                  <a:srgbClr val="002060"/>
                </a:solidFill>
                <a:cs typeface="B Nazanin" panose="00000400000000000000" pitchFamily="2" charset="-78"/>
              </a:rPr>
              <a:t>فراوانی بیماری : تیروزینمی-هیپرفنیل آلانین –نقص زنجیره متوسط دهیدروژن</a:t>
            </a:r>
          </a:p>
          <a:p>
            <a:pPr algn="just" rtl="1"/>
            <a:endParaRPr lang="fa-IR" sz="2400" b="1" dirty="0">
              <a:solidFill>
                <a:srgbClr val="002060"/>
              </a:solidFill>
              <a:cs typeface="B Nazanin" panose="00000400000000000000" pitchFamily="2" charset="-78"/>
            </a:endParaRPr>
          </a:p>
          <a:p>
            <a:pPr algn="just" rtl="1"/>
            <a:r>
              <a:rPr lang="fa-IR" sz="2400" b="1" dirty="0" smtClean="0">
                <a:solidFill>
                  <a:srgbClr val="002060"/>
                </a:solidFill>
                <a:cs typeface="B Nazanin" panose="00000400000000000000" pitchFamily="2" charset="-78"/>
              </a:rPr>
              <a:t>32000 نوزاد در استان غربالگری شده است و بیش از </a:t>
            </a:r>
            <a:r>
              <a:rPr lang="fa-IR" sz="2400" b="1" dirty="0" smtClean="0">
                <a:solidFill>
                  <a:srgbClr val="FF0000"/>
                </a:solidFill>
                <a:cs typeface="B Nazanin" panose="00000400000000000000" pitchFamily="2" charset="-78"/>
              </a:rPr>
              <a:t>350</a:t>
            </a:r>
            <a:r>
              <a:rPr lang="fa-IR" sz="2400" b="1" dirty="0" smtClean="0">
                <a:solidFill>
                  <a:srgbClr val="002060"/>
                </a:solidFill>
                <a:cs typeface="B Nazanin" panose="00000400000000000000" pitchFamily="2" charset="-78"/>
              </a:rPr>
              <a:t> نفر به بیمارستان ارجاع شده اند که تاکنون </a:t>
            </a:r>
            <a:r>
              <a:rPr lang="fa-IR" sz="2400" b="1" dirty="0" smtClean="0">
                <a:solidFill>
                  <a:srgbClr val="FF0000"/>
                </a:solidFill>
                <a:cs typeface="B Nazanin" panose="00000400000000000000" pitchFamily="2" charset="-78"/>
              </a:rPr>
              <a:t>40 بیمار </a:t>
            </a:r>
            <a:r>
              <a:rPr lang="fa-IR" sz="2400" b="1" dirty="0" smtClean="0">
                <a:solidFill>
                  <a:srgbClr val="002060"/>
                </a:solidFill>
                <a:cs typeface="B Nazanin" panose="00000400000000000000" pitchFamily="2" charset="-78"/>
              </a:rPr>
              <a:t>شناسایی شده است.</a:t>
            </a:r>
          </a:p>
          <a:p>
            <a:pPr marL="0" lvl="0" indent="0" algn="just" rtl="1">
              <a:buClr>
                <a:srgbClr val="E84C22"/>
              </a:buClr>
              <a:buNone/>
            </a:pPr>
            <a:r>
              <a:rPr lang="fa-IR" sz="2400" b="1" dirty="0">
                <a:solidFill>
                  <a:srgbClr val="002060"/>
                </a:solidFill>
                <a:cs typeface="B Nazanin" panose="00000400000000000000" pitchFamily="2" charset="-78"/>
              </a:rPr>
              <a:t>در سال 1400 پوشش غربالگری در شهرستان های پایلوت استان  </a:t>
            </a:r>
            <a:r>
              <a:rPr lang="fa-IR" sz="2400" b="1" dirty="0">
                <a:solidFill>
                  <a:srgbClr val="FF0000"/>
                </a:solidFill>
                <a:cs typeface="B Nazanin" panose="00000400000000000000" pitchFamily="2" charset="-78"/>
              </a:rPr>
              <a:t>80</a:t>
            </a:r>
            <a:r>
              <a:rPr lang="fa-IR" sz="2400" b="1" dirty="0">
                <a:solidFill>
                  <a:srgbClr val="002060"/>
                </a:solidFill>
                <a:cs typeface="B Nazanin" panose="00000400000000000000" pitchFamily="2" charset="-78"/>
              </a:rPr>
              <a:t> درصد و درسال 1401 پوشش </a:t>
            </a:r>
            <a:r>
              <a:rPr lang="fa-IR" sz="2400" b="1" dirty="0">
                <a:solidFill>
                  <a:srgbClr val="FF0000"/>
                </a:solidFill>
                <a:cs typeface="B Nazanin" panose="00000400000000000000" pitchFamily="2" charset="-78"/>
              </a:rPr>
              <a:t>97</a:t>
            </a:r>
            <a:r>
              <a:rPr lang="fa-IR" sz="2400" b="1" dirty="0">
                <a:solidFill>
                  <a:srgbClr val="002060"/>
                </a:solidFill>
                <a:cs typeface="B Nazanin" panose="00000400000000000000" pitchFamily="2" charset="-78"/>
              </a:rPr>
              <a:t> درصد بود.</a:t>
            </a:r>
          </a:p>
          <a:p>
            <a:pPr marL="0" indent="0" algn="just" rtl="1">
              <a:buNone/>
            </a:pPr>
            <a:endParaRPr lang="fa-IR" sz="2400" b="1" dirty="0">
              <a:solidFill>
                <a:srgbClr val="002060"/>
              </a:solidFill>
              <a:cs typeface="B Nazanin" panose="00000400000000000000" pitchFamily="2" charset="-78"/>
            </a:endParaRPr>
          </a:p>
          <a:p>
            <a:pPr algn="just" rtl="1"/>
            <a:endParaRPr lang="fa-IR" sz="2400" b="1" dirty="0" smtClean="0">
              <a:solidFill>
                <a:srgbClr val="002060"/>
              </a:solidFill>
              <a:cs typeface="B Nazanin" panose="00000400000000000000" pitchFamily="2" charset="-78"/>
            </a:endParaRPr>
          </a:p>
          <a:p>
            <a:pPr marL="0" indent="0" algn="just" rtl="1">
              <a:buNone/>
            </a:pPr>
            <a:endParaRPr lang="fa-IR" sz="2400" b="1" dirty="0">
              <a:solidFill>
                <a:srgbClr val="002060"/>
              </a:solidFill>
              <a:cs typeface="B Nazanin" panose="00000400000000000000" pitchFamily="2" charset="-78"/>
            </a:endParaRPr>
          </a:p>
          <a:p>
            <a:pPr marL="0" indent="0" algn="just" rtl="1">
              <a:buNone/>
            </a:pPr>
            <a:endParaRPr lang="fa-IR" sz="2400" b="1" dirty="0">
              <a:solidFill>
                <a:srgbClr val="002060"/>
              </a:solidFill>
              <a:cs typeface="B Nazanin" panose="00000400000000000000" pitchFamily="2" charset="-78"/>
            </a:endParaRPr>
          </a:p>
        </p:txBody>
      </p:sp>
    </p:spTree>
    <p:extLst>
      <p:ext uri="{BB962C8B-B14F-4D97-AF65-F5344CB8AC3E}">
        <p14:creationId xmlns:p14="http://schemas.microsoft.com/office/powerpoint/2010/main" val="4110500395"/>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5-Point Star 1"/>
          <p:cNvSpPr/>
          <p:nvPr/>
        </p:nvSpPr>
        <p:spPr>
          <a:xfrm>
            <a:off x="8385838" y="390682"/>
            <a:ext cx="366276" cy="333716"/>
          </a:xfrm>
          <a:prstGeom prst="star5">
            <a:avLst/>
          </a:prstGeom>
        </p:spPr>
        <p:style>
          <a:lnRef idx="2">
            <a:schemeClr val="accent2">
              <a:shade val="50000"/>
            </a:schemeClr>
          </a:lnRef>
          <a:fillRef idx="1">
            <a:schemeClr val="accent2"/>
          </a:fillRef>
          <a:effectRef idx="0">
            <a:schemeClr val="accent2"/>
          </a:effectRef>
          <a:fontRef idx="minor">
            <a:schemeClr val="lt1"/>
          </a:fontRef>
        </p:style>
        <p:txBody>
          <a:bodyPr rtlCol="1" anchor="ctr"/>
          <a:lstStyle/>
          <a:p>
            <a:pPr algn="ctr"/>
            <a:endParaRPr lang="fa-IR">
              <a:solidFill>
                <a:prstClr val="white"/>
              </a:solidFill>
            </a:endParaRPr>
          </a:p>
        </p:txBody>
      </p:sp>
      <p:pic>
        <p:nvPicPr>
          <p:cNvPr id="3" name="Picture 2" descr="Screen Clippi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541181" y="295566"/>
            <a:ext cx="4658375" cy="523948"/>
          </a:xfrm>
          <a:prstGeom prst="rect">
            <a:avLst/>
          </a:prstGeom>
        </p:spPr>
      </p:pic>
      <p:pic>
        <p:nvPicPr>
          <p:cNvPr id="4" name="Picture 3" descr="Screen Clippi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38164" y="863739"/>
            <a:ext cx="10116962" cy="3610479"/>
          </a:xfrm>
          <a:prstGeom prst="rect">
            <a:avLst/>
          </a:prstGeom>
        </p:spPr>
      </p:pic>
      <p:pic>
        <p:nvPicPr>
          <p:cNvPr id="5" name="Picture 4" descr="Screen Clippi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199556" y="4245305"/>
            <a:ext cx="3600953" cy="2648320"/>
          </a:xfrm>
          <a:prstGeom prst="rect">
            <a:avLst/>
          </a:prstGeom>
        </p:spPr>
      </p:pic>
    </p:spTree>
    <p:extLst>
      <p:ext uri="{BB962C8B-B14F-4D97-AF65-F5344CB8AC3E}">
        <p14:creationId xmlns:p14="http://schemas.microsoft.com/office/powerpoint/2010/main" val="25460158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par>
                                <p:cTn id="11" presetID="31" presetClass="entr" presetSubtype="0" fill="hold" nodeType="with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p:cTn id="13" dur="1000" fill="hold"/>
                                        <p:tgtEl>
                                          <p:spTgt spid="3"/>
                                        </p:tgtEl>
                                        <p:attrNameLst>
                                          <p:attrName>ppt_w</p:attrName>
                                        </p:attrNameLst>
                                      </p:cBhvr>
                                      <p:tavLst>
                                        <p:tav tm="0">
                                          <p:val>
                                            <p:fltVal val="0"/>
                                          </p:val>
                                        </p:tav>
                                        <p:tav tm="100000">
                                          <p:val>
                                            <p:strVal val="#ppt_w"/>
                                          </p:val>
                                        </p:tav>
                                      </p:tavLst>
                                    </p:anim>
                                    <p:anim calcmode="lin" valueType="num">
                                      <p:cBhvr>
                                        <p:cTn id="14" dur="1000" fill="hold"/>
                                        <p:tgtEl>
                                          <p:spTgt spid="3"/>
                                        </p:tgtEl>
                                        <p:attrNameLst>
                                          <p:attrName>ppt_h</p:attrName>
                                        </p:attrNameLst>
                                      </p:cBhvr>
                                      <p:tavLst>
                                        <p:tav tm="0">
                                          <p:val>
                                            <p:fltVal val="0"/>
                                          </p:val>
                                        </p:tav>
                                        <p:tav tm="100000">
                                          <p:val>
                                            <p:strVal val="#ppt_h"/>
                                          </p:val>
                                        </p:tav>
                                      </p:tavLst>
                                    </p:anim>
                                    <p:anim calcmode="lin" valueType="num">
                                      <p:cBhvr>
                                        <p:cTn id="15" dur="1000" fill="hold"/>
                                        <p:tgtEl>
                                          <p:spTgt spid="3"/>
                                        </p:tgtEl>
                                        <p:attrNameLst>
                                          <p:attrName>style.rotation</p:attrName>
                                        </p:attrNameLst>
                                      </p:cBhvr>
                                      <p:tavLst>
                                        <p:tav tm="0">
                                          <p:val>
                                            <p:fltVal val="90"/>
                                          </p:val>
                                        </p:tav>
                                        <p:tav tm="100000">
                                          <p:val>
                                            <p:fltVal val="0"/>
                                          </p:val>
                                        </p:tav>
                                      </p:tavLst>
                                    </p:anim>
                                    <p:animEffect transition="in" filter="fade">
                                      <p:cBhvr>
                                        <p:cTn id="16" dur="1000"/>
                                        <p:tgtEl>
                                          <p:spTgt spid="3"/>
                                        </p:tgtEl>
                                      </p:cBhvr>
                                    </p:animEffect>
                                  </p:childTnLst>
                                </p:cTn>
                              </p:par>
                            </p:childTnLst>
                          </p:cTn>
                        </p:par>
                      </p:childTnLst>
                    </p:cTn>
                  </p:par>
                  <p:par>
                    <p:cTn id="17" fill="hold">
                      <p:stCondLst>
                        <p:cond delay="indefinite"/>
                      </p:stCondLst>
                      <p:childTnLst>
                        <p:par>
                          <p:cTn id="18" fill="hold">
                            <p:stCondLst>
                              <p:cond delay="0"/>
                            </p:stCondLst>
                            <p:childTnLst>
                              <p:par>
                                <p:cTn id="19" presetID="26" presetClass="entr" presetSubtype="0" fill="hold" nodeType="click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wipe(down)">
                                      <p:cBhvr>
                                        <p:cTn id="21" dur="580">
                                          <p:stCondLst>
                                            <p:cond delay="0"/>
                                          </p:stCondLst>
                                        </p:cTn>
                                        <p:tgtEl>
                                          <p:spTgt spid="4"/>
                                        </p:tgtEl>
                                      </p:cBhvr>
                                    </p:animEffect>
                                    <p:anim calcmode="lin" valueType="num">
                                      <p:cBhvr>
                                        <p:cTn id="22" dur="1822" tmFilter="0,0; 0.14,0.36; 0.43,0.73; 0.71,0.91; 1.0,1.0">
                                          <p:stCondLst>
                                            <p:cond delay="0"/>
                                          </p:stCondLst>
                                        </p:cTn>
                                        <p:tgtEl>
                                          <p:spTgt spid="4"/>
                                        </p:tgtEl>
                                        <p:attrNameLst>
                                          <p:attrName>ppt_x</p:attrName>
                                        </p:attrNameLst>
                                      </p:cBhvr>
                                      <p:tavLst>
                                        <p:tav tm="0">
                                          <p:val>
                                            <p:strVal val="#ppt_x-0.25"/>
                                          </p:val>
                                        </p:tav>
                                        <p:tav tm="100000">
                                          <p:val>
                                            <p:strVal val="#ppt_x"/>
                                          </p:val>
                                        </p:tav>
                                      </p:tavLst>
                                    </p:anim>
                                    <p:anim calcmode="lin" valueType="num">
                                      <p:cBhvr>
                                        <p:cTn id="23" dur="664" tmFilter="0.0,0.0; 0.25,0.07; 0.50,0.2; 0.75,0.467; 1.0,1.0">
                                          <p:stCondLst>
                                            <p:cond delay="0"/>
                                          </p:stCondLst>
                                        </p:cTn>
                                        <p:tgtEl>
                                          <p:spTgt spid="4"/>
                                        </p:tgtEl>
                                        <p:attrNameLst>
                                          <p:attrName>ppt_y</p:attrName>
                                        </p:attrNameLst>
                                      </p:cBhvr>
                                      <p:tavLst>
                                        <p:tav tm="0" fmla="#ppt_y-sin(pi*$)/3">
                                          <p:val>
                                            <p:fltVal val="0.5"/>
                                          </p:val>
                                        </p:tav>
                                        <p:tav tm="100000">
                                          <p:val>
                                            <p:fltVal val="1"/>
                                          </p:val>
                                        </p:tav>
                                      </p:tavLst>
                                    </p:anim>
                                    <p:anim calcmode="lin" valueType="num">
                                      <p:cBhvr>
                                        <p:cTn id="24" dur="664" tmFilter="0, 0; 0.125,0.2665; 0.25,0.4; 0.375,0.465; 0.5,0.5;  0.625,0.535; 0.75,0.6; 0.875,0.7335; 1,1">
                                          <p:stCondLst>
                                            <p:cond delay="664"/>
                                          </p:stCondLst>
                                        </p:cTn>
                                        <p:tgtEl>
                                          <p:spTgt spid="4"/>
                                        </p:tgtEl>
                                        <p:attrNameLst>
                                          <p:attrName>ppt_y</p:attrName>
                                        </p:attrNameLst>
                                      </p:cBhvr>
                                      <p:tavLst>
                                        <p:tav tm="0" fmla="#ppt_y-sin(pi*$)/9">
                                          <p:val>
                                            <p:fltVal val="0"/>
                                          </p:val>
                                        </p:tav>
                                        <p:tav tm="100000">
                                          <p:val>
                                            <p:fltVal val="1"/>
                                          </p:val>
                                        </p:tav>
                                      </p:tavLst>
                                    </p:anim>
                                    <p:anim calcmode="lin" valueType="num">
                                      <p:cBhvr>
                                        <p:cTn id="25" dur="332" tmFilter="0, 0; 0.125,0.2665; 0.25,0.4; 0.375,0.465; 0.5,0.5;  0.625,0.535; 0.75,0.6; 0.875,0.7335; 1,1">
                                          <p:stCondLst>
                                            <p:cond delay="1324"/>
                                          </p:stCondLst>
                                        </p:cTn>
                                        <p:tgtEl>
                                          <p:spTgt spid="4"/>
                                        </p:tgtEl>
                                        <p:attrNameLst>
                                          <p:attrName>ppt_y</p:attrName>
                                        </p:attrNameLst>
                                      </p:cBhvr>
                                      <p:tavLst>
                                        <p:tav tm="0" fmla="#ppt_y-sin(pi*$)/27">
                                          <p:val>
                                            <p:fltVal val="0"/>
                                          </p:val>
                                        </p:tav>
                                        <p:tav tm="100000">
                                          <p:val>
                                            <p:fltVal val="1"/>
                                          </p:val>
                                        </p:tav>
                                      </p:tavLst>
                                    </p:anim>
                                    <p:anim calcmode="lin" valueType="num">
                                      <p:cBhvr>
                                        <p:cTn id="26" dur="164" tmFilter="0, 0; 0.125,0.2665; 0.25,0.4; 0.375,0.465; 0.5,0.5;  0.625,0.535; 0.75,0.6; 0.875,0.7335; 1,1">
                                          <p:stCondLst>
                                            <p:cond delay="1656"/>
                                          </p:stCondLst>
                                        </p:cTn>
                                        <p:tgtEl>
                                          <p:spTgt spid="4"/>
                                        </p:tgtEl>
                                        <p:attrNameLst>
                                          <p:attrName>ppt_y</p:attrName>
                                        </p:attrNameLst>
                                      </p:cBhvr>
                                      <p:tavLst>
                                        <p:tav tm="0" fmla="#ppt_y-sin(pi*$)/81">
                                          <p:val>
                                            <p:fltVal val="0"/>
                                          </p:val>
                                        </p:tav>
                                        <p:tav tm="100000">
                                          <p:val>
                                            <p:fltVal val="1"/>
                                          </p:val>
                                        </p:tav>
                                      </p:tavLst>
                                    </p:anim>
                                    <p:animScale>
                                      <p:cBhvr>
                                        <p:cTn id="27" dur="26">
                                          <p:stCondLst>
                                            <p:cond delay="650"/>
                                          </p:stCondLst>
                                        </p:cTn>
                                        <p:tgtEl>
                                          <p:spTgt spid="4"/>
                                        </p:tgtEl>
                                      </p:cBhvr>
                                      <p:to x="100000" y="60000"/>
                                    </p:animScale>
                                    <p:animScale>
                                      <p:cBhvr>
                                        <p:cTn id="28" dur="166" decel="50000">
                                          <p:stCondLst>
                                            <p:cond delay="676"/>
                                          </p:stCondLst>
                                        </p:cTn>
                                        <p:tgtEl>
                                          <p:spTgt spid="4"/>
                                        </p:tgtEl>
                                      </p:cBhvr>
                                      <p:to x="100000" y="100000"/>
                                    </p:animScale>
                                    <p:animScale>
                                      <p:cBhvr>
                                        <p:cTn id="29" dur="26">
                                          <p:stCondLst>
                                            <p:cond delay="1312"/>
                                          </p:stCondLst>
                                        </p:cTn>
                                        <p:tgtEl>
                                          <p:spTgt spid="4"/>
                                        </p:tgtEl>
                                      </p:cBhvr>
                                      <p:to x="100000" y="80000"/>
                                    </p:animScale>
                                    <p:animScale>
                                      <p:cBhvr>
                                        <p:cTn id="30" dur="166" decel="50000">
                                          <p:stCondLst>
                                            <p:cond delay="1338"/>
                                          </p:stCondLst>
                                        </p:cTn>
                                        <p:tgtEl>
                                          <p:spTgt spid="4"/>
                                        </p:tgtEl>
                                      </p:cBhvr>
                                      <p:to x="100000" y="100000"/>
                                    </p:animScale>
                                    <p:animScale>
                                      <p:cBhvr>
                                        <p:cTn id="31" dur="26">
                                          <p:stCondLst>
                                            <p:cond delay="1642"/>
                                          </p:stCondLst>
                                        </p:cTn>
                                        <p:tgtEl>
                                          <p:spTgt spid="4"/>
                                        </p:tgtEl>
                                      </p:cBhvr>
                                      <p:to x="100000" y="90000"/>
                                    </p:animScale>
                                    <p:animScale>
                                      <p:cBhvr>
                                        <p:cTn id="32" dur="166" decel="50000">
                                          <p:stCondLst>
                                            <p:cond delay="1668"/>
                                          </p:stCondLst>
                                        </p:cTn>
                                        <p:tgtEl>
                                          <p:spTgt spid="4"/>
                                        </p:tgtEl>
                                      </p:cBhvr>
                                      <p:to x="100000" y="100000"/>
                                    </p:animScale>
                                    <p:animScale>
                                      <p:cBhvr>
                                        <p:cTn id="33" dur="26">
                                          <p:stCondLst>
                                            <p:cond delay="1808"/>
                                          </p:stCondLst>
                                        </p:cTn>
                                        <p:tgtEl>
                                          <p:spTgt spid="4"/>
                                        </p:tgtEl>
                                      </p:cBhvr>
                                      <p:to x="100000" y="95000"/>
                                    </p:animScale>
                                    <p:animScale>
                                      <p:cBhvr>
                                        <p:cTn id="34" dur="166" decel="50000">
                                          <p:stCondLst>
                                            <p:cond delay="1834"/>
                                          </p:stCondLst>
                                        </p:cTn>
                                        <p:tgtEl>
                                          <p:spTgt spid="4"/>
                                        </p:tgtEl>
                                      </p:cBhvr>
                                      <p:to x="100000" y="100000"/>
                                    </p:animScale>
                                  </p:childTnLst>
                                </p:cTn>
                              </p:par>
                              <p:par>
                                <p:cTn id="35" presetID="26" presetClass="entr" presetSubtype="0" fill="hold" nodeType="withEffect">
                                  <p:stCondLst>
                                    <p:cond delay="0"/>
                                  </p:stCondLst>
                                  <p:childTnLst>
                                    <p:set>
                                      <p:cBhvr>
                                        <p:cTn id="36" dur="1" fill="hold">
                                          <p:stCondLst>
                                            <p:cond delay="0"/>
                                          </p:stCondLst>
                                        </p:cTn>
                                        <p:tgtEl>
                                          <p:spTgt spid="5"/>
                                        </p:tgtEl>
                                        <p:attrNameLst>
                                          <p:attrName>style.visibility</p:attrName>
                                        </p:attrNameLst>
                                      </p:cBhvr>
                                      <p:to>
                                        <p:strVal val="visible"/>
                                      </p:to>
                                    </p:set>
                                    <p:animEffect transition="in" filter="wipe(down)">
                                      <p:cBhvr>
                                        <p:cTn id="37" dur="580">
                                          <p:stCondLst>
                                            <p:cond delay="0"/>
                                          </p:stCondLst>
                                        </p:cTn>
                                        <p:tgtEl>
                                          <p:spTgt spid="5"/>
                                        </p:tgtEl>
                                      </p:cBhvr>
                                    </p:animEffect>
                                    <p:anim calcmode="lin" valueType="num">
                                      <p:cBhvr>
                                        <p:cTn id="38" dur="1822"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39" dur="664" tmFilter="0.0,0.0; 0.25,0.07; 0.50,0.2; 0.75,0.467; 1.0,1.0">
                                          <p:stCondLst>
                                            <p:cond delay="0"/>
                                          </p:stCondLst>
                                        </p:cTn>
                                        <p:tgtEl>
                                          <p:spTgt spid="5"/>
                                        </p:tgtEl>
                                        <p:attrNameLst>
                                          <p:attrName>ppt_y</p:attrName>
                                        </p:attrNameLst>
                                      </p:cBhvr>
                                      <p:tavLst>
                                        <p:tav tm="0" fmla="#ppt_y-sin(pi*$)/3">
                                          <p:val>
                                            <p:fltVal val="0.5"/>
                                          </p:val>
                                        </p:tav>
                                        <p:tav tm="100000">
                                          <p:val>
                                            <p:fltVal val="1"/>
                                          </p:val>
                                        </p:tav>
                                      </p:tavLst>
                                    </p:anim>
                                    <p:anim calcmode="lin" valueType="num">
                                      <p:cBhvr>
                                        <p:cTn id="40" dur="664" tmFilter="0, 0; 0.125,0.2665; 0.25,0.4; 0.375,0.465; 0.5,0.5;  0.625,0.535; 0.75,0.6; 0.875,0.7335; 1,1">
                                          <p:stCondLst>
                                            <p:cond delay="664"/>
                                          </p:stCondLst>
                                        </p:cTn>
                                        <p:tgtEl>
                                          <p:spTgt spid="5"/>
                                        </p:tgtEl>
                                        <p:attrNameLst>
                                          <p:attrName>ppt_y</p:attrName>
                                        </p:attrNameLst>
                                      </p:cBhvr>
                                      <p:tavLst>
                                        <p:tav tm="0" fmla="#ppt_y-sin(pi*$)/9">
                                          <p:val>
                                            <p:fltVal val="0"/>
                                          </p:val>
                                        </p:tav>
                                        <p:tav tm="100000">
                                          <p:val>
                                            <p:fltVal val="1"/>
                                          </p:val>
                                        </p:tav>
                                      </p:tavLst>
                                    </p:anim>
                                    <p:anim calcmode="lin" valueType="num">
                                      <p:cBhvr>
                                        <p:cTn id="41" dur="332" tmFilter="0, 0; 0.125,0.2665; 0.25,0.4; 0.375,0.465; 0.5,0.5;  0.625,0.535; 0.75,0.6; 0.875,0.7335; 1,1">
                                          <p:stCondLst>
                                            <p:cond delay="1324"/>
                                          </p:stCondLst>
                                        </p:cTn>
                                        <p:tgtEl>
                                          <p:spTgt spid="5"/>
                                        </p:tgtEl>
                                        <p:attrNameLst>
                                          <p:attrName>ppt_y</p:attrName>
                                        </p:attrNameLst>
                                      </p:cBhvr>
                                      <p:tavLst>
                                        <p:tav tm="0" fmla="#ppt_y-sin(pi*$)/27">
                                          <p:val>
                                            <p:fltVal val="0"/>
                                          </p:val>
                                        </p:tav>
                                        <p:tav tm="100000">
                                          <p:val>
                                            <p:fltVal val="1"/>
                                          </p:val>
                                        </p:tav>
                                      </p:tavLst>
                                    </p:anim>
                                    <p:anim calcmode="lin" valueType="num">
                                      <p:cBhvr>
                                        <p:cTn id="42" dur="164" tmFilter="0, 0; 0.125,0.2665; 0.25,0.4; 0.375,0.465; 0.5,0.5;  0.625,0.535; 0.75,0.6; 0.875,0.7335; 1,1">
                                          <p:stCondLst>
                                            <p:cond delay="1656"/>
                                          </p:stCondLst>
                                        </p:cTn>
                                        <p:tgtEl>
                                          <p:spTgt spid="5"/>
                                        </p:tgtEl>
                                        <p:attrNameLst>
                                          <p:attrName>ppt_y</p:attrName>
                                        </p:attrNameLst>
                                      </p:cBhvr>
                                      <p:tavLst>
                                        <p:tav tm="0" fmla="#ppt_y-sin(pi*$)/81">
                                          <p:val>
                                            <p:fltVal val="0"/>
                                          </p:val>
                                        </p:tav>
                                        <p:tav tm="100000">
                                          <p:val>
                                            <p:fltVal val="1"/>
                                          </p:val>
                                        </p:tav>
                                      </p:tavLst>
                                    </p:anim>
                                    <p:animScale>
                                      <p:cBhvr>
                                        <p:cTn id="43" dur="26">
                                          <p:stCondLst>
                                            <p:cond delay="650"/>
                                          </p:stCondLst>
                                        </p:cTn>
                                        <p:tgtEl>
                                          <p:spTgt spid="5"/>
                                        </p:tgtEl>
                                      </p:cBhvr>
                                      <p:to x="100000" y="60000"/>
                                    </p:animScale>
                                    <p:animScale>
                                      <p:cBhvr>
                                        <p:cTn id="44" dur="166" decel="50000">
                                          <p:stCondLst>
                                            <p:cond delay="676"/>
                                          </p:stCondLst>
                                        </p:cTn>
                                        <p:tgtEl>
                                          <p:spTgt spid="5"/>
                                        </p:tgtEl>
                                      </p:cBhvr>
                                      <p:to x="100000" y="100000"/>
                                    </p:animScale>
                                    <p:animScale>
                                      <p:cBhvr>
                                        <p:cTn id="45" dur="26">
                                          <p:stCondLst>
                                            <p:cond delay="1312"/>
                                          </p:stCondLst>
                                        </p:cTn>
                                        <p:tgtEl>
                                          <p:spTgt spid="5"/>
                                        </p:tgtEl>
                                      </p:cBhvr>
                                      <p:to x="100000" y="80000"/>
                                    </p:animScale>
                                    <p:animScale>
                                      <p:cBhvr>
                                        <p:cTn id="46" dur="166" decel="50000">
                                          <p:stCondLst>
                                            <p:cond delay="1338"/>
                                          </p:stCondLst>
                                        </p:cTn>
                                        <p:tgtEl>
                                          <p:spTgt spid="5"/>
                                        </p:tgtEl>
                                      </p:cBhvr>
                                      <p:to x="100000" y="100000"/>
                                    </p:animScale>
                                    <p:animScale>
                                      <p:cBhvr>
                                        <p:cTn id="47" dur="26">
                                          <p:stCondLst>
                                            <p:cond delay="1642"/>
                                          </p:stCondLst>
                                        </p:cTn>
                                        <p:tgtEl>
                                          <p:spTgt spid="5"/>
                                        </p:tgtEl>
                                      </p:cBhvr>
                                      <p:to x="100000" y="90000"/>
                                    </p:animScale>
                                    <p:animScale>
                                      <p:cBhvr>
                                        <p:cTn id="48" dur="166" decel="50000">
                                          <p:stCondLst>
                                            <p:cond delay="1668"/>
                                          </p:stCondLst>
                                        </p:cTn>
                                        <p:tgtEl>
                                          <p:spTgt spid="5"/>
                                        </p:tgtEl>
                                      </p:cBhvr>
                                      <p:to x="100000" y="100000"/>
                                    </p:animScale>
                                    <p:animScale>
                                      <p:cBhvr>
                                        <p:cTn id="49" dur="26">
                                          <p:stCondLst>
                                            <p:cond delay="1808"/>
                                          </p:stCondLst>
                                        </p:cTn>
                                        <p:tgtEl>
                                          <p:spTgt spid="5"/>
                                        </p:tgtEl>
                                      </p:cBhvr>
                                      <p:to x="100000" y="95000"/>
                                    </p:animScale>
                                    <p:animScale>
                                      <p:cBhvr>
                                        <p:cTn id="50" dur="166" decel="50000">
                                          <p:stCondLst>
                                            <p:cond delay="1834"/>
                                          </p:stCondLst>
                                        </p:cTn>
                                        <p:tgtEl>
                                          <p:spTgt spid="5"/>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reen Clippi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333621" y="533183"/>
            <a:ext cx="7144747" cy="447737"/>
          </a:xfrm>
          <a:prstGeom prst="rect">
            <a:avLst/>
          </a:prstGeom>
        </p:spPr>
      </p:pic>
      <p:pic>
        <p:nvPicPr>
          <p:cNvPr id="3" name="Picture 2" descr="Screen Clippi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478368" y="1352647"/>
            <a:ext cx="2467319" cy="428685"/>
          </a:xfrm>
          <a:prstGeom prst="rect">
            <a:avLst/>
          </a:prstGeom>
        </p:spPr>
      </p:pic>
      <p:pic>
        <p:nvPicPr>
          <p:cNvPr id="4" name="Picture 3" descr="Screen Clippi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485271" y="1825001"/>
            <a:ext cx="9478698" cy="409632"/>
          </a:xfrm>
          <a:prstGeom prst="rect">
            <a:avLst/>
          </a:prstGeom>
        </p:spPr>
      </p:pic>
      <p:sp>
        <p:nvSpPr>
          <p:cNvPr id="5" name="5-Point Star 4"/>
          <p:cNvSpPr/>
          <p:nvPr/>
        </p:nvSpPr>
        <p:spPr>
          <a:xfrm>
            <a:off x="9581669" y="533183"/>
            <a:ext cx="366276" cy="333716"/>
          </a:xfrm>
          <a:prstGeom prst="star5">
            <a:avLst/>
          </a:prstGeom>
        </p:spPr>
        <p:style>
          <a:lnRef idx="2">
            <a:schemeClr val="accent2">
              <a:shade val="50000"/>
            </a:schemeClr>
          </a:lnRef>
          <a:fillRef idx="1">
            <a:schemeClr val="accent2"/>
          </a:fillRef>
          <a:effectRef idx="0">
            <a:schemeClr val="accent2"/>
          </a:effectRef>
          <a:fontRef idx="minor">
            <a:schemeClr val="lt1"/>
          </a:fontRef>
        </p:style>
        <p:txBody>
          <a:bodyPr rtlCol="1" anchor="ctr"/>
          <a:lstStyle/>
          <a:p>
            <a:pPr algn="ctr"/>
            <a:endParaRPr lang="fa-IR">
              <a:solidFill>
                <a:prstClr val="white"/>
              </a:solidFill>
            </a:endParaRPr>
          </a:p>
        </p:txBody>
      </p:sp>
      <p:pic>
        <p:nvPicPr>
          <p:cNvPr id="6" name="Picture 5" descr="Screen Clippi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206204" y="2468430"/>
            <a:ext cx="5753903" cy="371527"/>
          </a:xfrm>
          <a:prstGeom prst="rect">
            <a:avLst/>
          </a:prstGeom>
        </p:spPr>
      </p:pic>
      <p:pic>
        <p:nvPicPr>
          <p:cNvPr id="7" name="Picture 6" descr="Screen Clipping"/>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167367" y="3015226"/>
            <a:ext cx="9659698" cy="1209844"/>
          </a:xfrm>
          <a:prstGeom prst="rect">
            <a:avLst/>
          </a:prstGeom>
        </p:spPr>
      </p:pic>
    </p:spTree>
    <p:extLst>
      <p:ext uri="{BB962C8B-B14F-4D97-AF65-F5344CB8AC3E}">
        <p14:creationId xmlns:p14="http://schemas.microsoft.com/office/powerpoint/2010/main" val="235143792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fractur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000"/>
                                        <p:tgtEl>
                                          <p:spTgt spid="2"/>
                                        </p:tgtEl>
                                      </p:cBhvr>
                                    </p:animEffect>
                                    <p:anim calcmode="lin" valueType="num">
                                      <p:cBhvr>
                                        <p:cTn id="8" dur="2000" fill="hold"/>
                                        <p:tgtEl>
                                          <p:spTgt spid="2"/>
                                        </p:tgtEl>
                                        <p:attrNameLst>
                                          <p:attrName>ppt_w</p:attrName>
                                        </p:attrNameLst>
                                      </p:cBhvr>
                                      <p:tavLst>
                                        <p:tav tm="0" fmla="#ppt_w*sin(2.5*pi*$)">
                                          <p:val>
                                            <p:fltVal val="0"/>
                                          </p:val>
                                        </p:tav>
                                        <p:tav tm="100000">
                                          <p:val>
                                            <p:fltVal val="1"/>
                                          </p:val>
                                        </p:tav>
                                      </p:tavLst>
                                    </p:anim>
                                    <p:anim calcmode="lin" valueType="num">
                                      <p:cBhvr>
                                        <p:cTn id="9" dur="2000" fill="hold"/>
                                        <p:tgtEl>
                                          <p:spTgt spid="2"/>
                                        </p:tgtEl>
                                        <p:attrNameLst>
                                          <p:attrName>ppt_h</p:attrName>
                                        </p:attrNameLst>
                                      </p:cBhvr>
                                      <p:tavLst>
                                        <p:tav tm="0">
                                          <p:val>
                                            <p:strVal val="#ppt_h"/>
                                          </p:val>
                                        </p:tav>
                                        <p:tav tm="100000">
                                          <p:val>
                                            <p:strVal val="#ppt_h"/>
                                          </p:val>
                                        </p:tav>
                                      </p:tavLst>
                                    </p:anim>
                                  </p:childTnLst>
                                </p:cTn>
                              </p:par>
                              <p:par>
                                <p:cTn id="10" presetID="45" presetClass="entr" presetSubtype="0" fill="hold" grpId="0" nodeType="with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2000"/>
                                        <p:tgtEl>
                                          <p:spTgt spid="5"/>
                                        </p:tgtEl>
                                      </p:cBhvr>
                                    </p:animEffect>
                                    <p:anim calcmode="lin" valueType="num">
                                      <p:cBhvr>
                                        <p:cTn id="13" dur="2000" fill="hold"/>
                                        <p:tgtEl>
                                          <p:spTgt spid="5"/>
                                        </p:tgtEl>
                                        <p:attrNameLst>
                                          <p:attrName>ppt_w</p:attrName>
                                        </p:attrNameLst>
                                      </p:cBhvr>
                                      <p:tavLst>
                                        <p:tav tm="0" fmla="#ppt_w*sin(2.5*pi*$)">
                                          <p:val>
                                            <p:fltVal val="0"/>
                                          </p:val>
                                        </p:tav>
                                        <p:tav tm="100000">
                                          <p:val>
                                            <p:fltVal val="1"/>
                                          </p:val>
                                        </p:tav>
                                      </p:tavLst>
                                    </p:anim>
                                    <p:anim calcmode="lin" valueType="num">
                                      <p:cBhvr>
                                        <p:cTn id="14" dur="2000" fill="hold"/>
                                        <p:tgtEl>
                                          <p:spTgt spid="5"/>
                                        </p:tgtEl>
                                        <p:attrNameLst>
                                          <p:attrName>ppt_h</p:attrName>
                                        </p:attrNameLst>
                                      </p:cBhvr>
                                      <p:tavLst>
                                        <p:tav tm="0">
                                          <p:val>
                                            <p:strVal val="#ppt_h"/>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nodeType="click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barn(inVertical)">
                                      <p:cBhvr>
                                        <p:cTn id="19" dur="500"/>
                                        <p:tgtEl>
                                          <p:spTgt spid="3"/>
                                        </p:tgtEl>
                                      </p:cBhvr>
                                    </p:animEffect>
                                  </p:childTnLst>
                                </p:cTn>
                              </p:par>
                              <p:par>
                                <p:cTn id="20" presetID="16" presetClass="entr" presetSubtype="21" fill="hold" nodeType="with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barn(inVertical)">
                                      <p:cBhvr>
                                        <p:cTn id="22" dur="500"/>
                                        <p:tgtEl>
                                          <p:spTgt spid="4"/>
                                        </p:tgtEl>
                                      </p:cBhvr>
                                    </p:animEffect>
                                  </p:childTnLst>
                                </p:cTn>
                              </p:par>
                              <p:par>
                                <p:cTn id="23" presetID="16" presetClass="entr" presetSubtype="21" fill="hold" nodeType="with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barn(inVertical)">
                                      <p:cBhvr>
                                        <p:cTn id="25" dur="500"/>
                                        <p:tgtEl>
                                          <p:spTgt spid="6"/>
                                        </p:tgtEl>
                                      </p:cBhvr>
                                    </p:animEffect>
                                  </p:childTnLst>
                                </p:cTn>
                              </p:par>
                              <p:par>
                                <p:cTn id="26" presetID="16" presetClass="entr" presetSubtype="21" fill="hold" nodeType="with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barn(inVertical)">
                                      <p:cBhvr>
                                        <p:cTn id="28"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103312" y="572878"/>
            <a:ext cx="9219493" cy="5675522"/>
          </a:xfrm>
        </p:spPr>
        <p:txBody>
          <a:bodyPr>
            <a:normAutofit lnSpcReduction="10000"/>
          </a:bodyPr>
          <a:lstStyle/>
          <a:p>
            <a:pPr algn="just" rtl="1"/>
            <a:r>
              <a:rPr lang="fa-IR" sz="3200" b="1" dirty="0" smtClean="0">
                <a:solidFill>
                  <a:schemeClr val="accent1">
                    <a:lumMod val="50000"/>
                  </a:schemeClr>
                </a:solidFill>
                <a:cs typeface="B Nazanin" panose="00000400000000000000" pitchFamily="2" charset="-78"/>
              </a:rPr>
              <a:t>مرکز بهداشت شهرستان:</a:t>
            </a:r>
          </a:p>
          <a:p>
            <a:pPr lvl="1" algn="just" rtl="1">
              <a:buFont typeface="Wingdings" panose="05000000000000000000" pitchFamily="2" charset="2"/>
              <a:buChar char="q"/>
            </a:pPr>
            <a:r>
              <a:rPr lang="fa-IR" sz="2000" b="1" dirty="0" smtClean="0">
                <a:solidFill>
                  <a:srgbClr val="002060"/>
                </a:solidFill>
                <a:cs typeface="B Nazanin" panose="00000400000000000000" pitchFamily="2" charset="-78"/>
              </a:rPr>
              <a:t>انتخاب کارشناس برنامه </a:t>
            </a:r>
          </a:p>
          <a:p>
            <a:pPr lvl="1" algn="just" rtl="1">
              <a:buClr>
                <a:srgbClr val="E84C22"/>
              </a:buClr>
              <a:buFont typeface="Wingdings" panose="05000000000000000000" pitchFamily="2" charset="2"/>
              <a:buChar char="q"/>
            </a:pPr>
            <a:r>
              <a:rPr lang="fa-IR" sz="2000" b="1" dirty="0">
                <a:solidFill>
                  <a:srgbClr val="002060"/>
                </a:solidFill>
                <a:cs typeface="B Nazanin" panose="00000400000000000000" pitchFamily="2" charset="-78"/>
              </a:rPr>
              <a:t>تشکیل کمیته ژنتیک شهرستان به ریاست مدیر شیکه ودبیری رئیس مرکز بهداشت وحضور کارشناس برنامه،کارشناس مسئول غیرواگیر،مسئول سلامت خانواده،مسئول گسترش،مسئول آزمایشگاه،آموزش سلامت ،مسئول امور اداری و</a:t>
            </a:r>
            <a:r>
              <a:rPr lang="fa-IR" sz="2000" b="1" dirty="0" smtClean="0">
                <a:solidFill>
                  <a:srgbClr val="002060"/>
                </a:solidFill>
                <a:cs typeface="B Nazanin" panose="00000400000000000000" pitchFamily="2" charset="-78"/>
              </a:rPr>
              <a:t>..</a:t>
            </a:r>
          </a:p>
          <a:p>
            <a:pPr lvl="1" algn="just" rtl="1">
              <a:buFont typeface="Wingdings" panose="05000000000000000000" pitchFamily="2" charset="2"/>
              <a:buChar char="q"/>
            </a:pPr>
            <a:r>
              <a:rPr lang="fa-IR" sz="2000" b="1" dirty="0" smtClean="0">
                <a:solidFill>
                  <a:srgbClr val="002060"/>
                </a:solidFill>
                <a:cs typeface="B Nazanin" panose="00000400000000000000" pitchFamily="2" charset="-78"/>
              </a:rPr>
              <a:t>صدور ابلاغ برای اعضای کمیته ژنتیک</a:t>
            </a:r>
          </a:p>
          <a:p>
            <a:pPr lvl="1" algn="just" rtl="1">
              <a:buFont typeface="Wingdings" panose="05000000000000000000" pitchFamily="2" charset="2"/>
              <a:buChar char="q"/>
            </a:pPr>
            <a:r>
              <a:rPr lang="fa-IR" sz="2000" b="1" dirty="0" smtClean="0">
                <a:solidFill>
                  <a:srgbClr val="002060"/>
                </a:solidFill>
                <a:cs typeface="B Nazanin" panose="00000400000000000000" pitchFamily="2" charset="-78"/>
              </a:rPr>
              <a:t>آموزش افرادنمونه گیر،مراقبین سلامت ، بهورزان و..</a:t>
            </a:r>
          </a:p>
          <a:p>
            <a:pPr lvl="1" algn="just" rtl="1">
              <a:buFont typeface="Wingdings" panose="05000000000000000000" pitchFamily="2" charset="2"/>
              <a:buChar char="q"/>
            </a:pPr>
            <a:r>
              <a:rPr lang="fa-IR" sz="2000" b="1" dirty="0" smtClean="0">
                <a:solidFill>
                  <a:srgbClr val="002060"/>
                </a:solidFill>
                <a:cs typeface="B Nazanin" panose="00000400000000000000" pitchFamily="2" charset="-78"/>
              </a:rPr>
              <a:t>انتخاب مراکزنمونه گیری ومعرفی آن به معاونت بهداشتی</a:t>
            </a:r>
          </a:p>
          <a:p>
            <a:pPr lvl="1" algn="just" rtl="1">
              <a:buFont typeface="Wingdings" panose="05000000000000000000" pitchFamily="2" charset="2"/>
              <a:buChar char="q"/>
            </a:pPr>
            <a:r>
              <a:rPr lang="fa-IR" sz="2000" b="1" dirty="0" smtClean="0">
                <a:solidFill>
                  <a:srgbClr val="002060"/>
                </a:solidFill>
                <a:cs typeface="B Nazanin" panose="00000400000000000000" pitchFamily="2" charset="-78"/>
              </a:rPr>
              <a:t>تامین شرایط استاندارد نمونه گیری وتامین تجهیزات وفضای مناسب جهت نمونه گیری </a:t>
            </a:r>
          </a:p>
          <a:p>
            <a:pPr lvl="1" algn="just" rtl="1">
              <a:buFont typeface="Wingdings" panose="05000000000000000000" pitchFamily="2" charset="2"/>
              <a:buChar char="q"/>
            </a:pPr>
            <a:r>
              <a:rPr lang="fa-IR" sz="2000" b="1" dirty="0" smtClean="0">
                <a:solidFill>
                  <a:srgbClr val="002060"/>
                </a:solidFill>
                <a:cs typeface="B Nazanin" panose="00000400000000000000" pitchFamily="2" charset="-78"/>
              </a:rPr>
              <a:t>برنامه ریزی به منظور انتقال ایمن وبه موقع نمونه ها به آزمایشگاه مرجع</a:t>
            </a:r>
          </a:p>
          <a:p>
            <a:pPr lvl="1" algn="just" rtl="1">
              <a:buFont typeface="Wingdings" panose="05000000000000000000" pitchFamily="2" charset="2"/>
              <a:buChar char="q"/>
            </a:pPr>
            <a:r>
              <a:rPr lang="fa-IR" sz="2000" b="1" dirty="0" smtClean="0">
                <a:solidFill>
                  <a:srgbClr val="002060"/>
                </a:solidFill>
                <a:cs typeface="B Nazanin" panose="00000400000000000000" pitchFamily="2" charset="-78"/>
              </a:rPr>
              <a:t>آموزش واطلاع رسانی مناسب به زایشگاه ها ،بیمارستان ها ، مراکز جامع سلامت و..</a:t>
            </a:r>
          </a:p>
          <a:p>
            <a:pPr lvl="1" algn="just" rtl="1">
              <a:buFont typeface="Wingdings" panose="05000000000000000000" pitchFamily="2" charset="2"/>
              <a:buChar char="q"/>
            </a:pPr>
            <a:r>
              <a:rPr lang="fa-IR" sz="2000" b="1" dirty="0" smtClean="0">
                <a:solidFill>
                  <a:srgbClr val="002060"/>
                </a:solidFill>
                <a:cs typeface="B Nazanin" panose="00000400000000000000" pitchFamily="2" charset="-78"/>
              </a:rPr>
              <a:t>آموزش مادران باردار به منظور ترغیب به انجام غربالگری نوزادان</a:t>
            </a:r>
          </a:p>
          <a:p>
            <a:pPr lvl="1" algn="just" rtl="1">
              <a:buFont typeface="Wingdings" panose="05000000000000000000" pitchFamily="2" charset="2"/>
              <a:buChar char="q"/>
            </a:pPr>
            <a:r>
              <a:rPr lang="fa-IR" sz="2000" b="1" dirty="0" smtClean="0">
                <a:solidFill>
                  <a:srgbClr val="002060"/>
                </a:solidFill>
                <a:cs typeface="B Nazanin" panose="00000400000000000000" pitchFamily="2" charset="-78"/>
              </a:rPr>
              <a:t>پیگیری نتایج آزمایشگاه های غربالگری </a:t>
            </a:r>
          </a:p>
          <a:p>
            <a:pPr lvl="1" algn="just" rtl="1">
              <a:buFont typeface="Wingdings" panose="05000000000000000000" pitchFamily="2" charset="2"/>
              <a:buChar char="q"/>
            </a:pPr>
            <a:r>
              <a:rPr lang="fa-IR" sz="2000" b="1" dirty="0" smtClean="0">
                <a:solidFill>
                  <a:srgbClr val="002060"/>
                </a:solidFill>
                <a:cs typeface="B Nazanin" panose="00000400000000000000" pitchFamily="2" charset="-78"/>
              </a:rPr>
              <a:t>اعلام موارد نیازمند نمونه گیری مجدد به مرکز نمونه گیری جهت اخذ نمونه دراسرع وقت </a:t>
            </a:r>
          </a:p>
        </p:txBody>
      </p:sp>
    </p:spTree>
    <p:extLst>
      <p:ext uri="{BB962C8B-B14F-4D97-AF65-F5344CB8AC3E}">
        <p14:creationId xmlns:p14="http://schemas.microsoft.com/office/powerpoint/2010/main" val="142249989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103312" y="572878"/>
            <a:ext cx="9219493" cy="5675522"/>
          </a:xfrm>
        </p:spPr>
        <p:txBody>
          <a:bodyPr>
            <a:normAutofit/>
          </a:bodyPr>
          <a:lstStyle/>
          <a:p>
            <a:pPr lvl="1" algn="just" rtl="1">
              <a:buFont typeface="Wingdings" panose="05000000000000000000" pitchFamily="2" charset="2"/>
              <a:buChar char="q"/>
            </a:pPr>
            <a:r>
              <a:rPr lang="fa-IR" sz="2000" b="1" dirty="0" smtClean="0">
                <a:solidFill>
                  <a:srgbClr val="002060"/>
                </a:solidFill>
                <a:cs typeface="B Nazanin" panose="00000400000000000000" pitchFamily="2" charset="-78"/>
              </a:rPr>
              <a:t>ثبت وجمع آوری اطلاعات درفرم ها وتجزیه وتحلیل شاخص ها </a:t>
            </a:r>
          </a:p>
          <a:p>
            <a:pPr lvl="1" algn="just" rtl="1">
              <a:buClr>
                <a:srgbClr val="1E5155">
                  <a:lumMod val="40000"/>
                  <a:lumOff val="60000"/>
                </a:srgbClr>
              </a:buClr>
              <a:buFont typeface="Wingdings" panose="05000000000000000000" pitchFamily="2" charset="2"/>
              <a:buChar char="q"/>
            </a:pPr>
            <a:r>
              <a:rPr lang="fa-IR" sz="1800" b="1" dirty="0">
                <a:solidFill>
                  <a:srgbClr val="002060"/>
                </a:solidFill>
                <a:cs typeface="B Nazanin" panose="00000400000000000000" pitchFamily="2" charset="-78"/>
              </a:rPr>
              <a:t>دریافت فوری گزارش موارد مثبت غربالگری از آزمایشگاه منتخب (تلفنی وکتبی)</a:t>
            </a:r>
          </a:p>
          <a:p>
            <a:pPr lvl="1" algn="just" rtl="1">
              <a:buClr>
                <a:srgbClr val="1E5155">
                  <a:lumMod val="40000"/>
                  <a:lumOff val="60000"/>
                </a:srgbClr>
              </a:buClr>
              <a:buFont typeface="Wingdings" panose="05000000000000000000" pitchFamily="2" charset="2"/>
              <a:buChar char="q"/>
            </a:pPr>
            <a:r>
              <a:rPr lang="fa-IR" sz="1800" b="1" dirty="0">
                <a:solidFill>
                  <a:srgbClr val="002060"/>
                </a:solidFill>
                <a:cs typeface="B Nazanin" panose="00000400000000000000" pitchFamily="2" charset="-78"/>
              </a:rPr>
              <a:t>ارجاع موارد مثبت غربالگری به بیمارستان منتخب </a:t>
            </a:r>
          </a:p>
          <a:p>
            <a:pPr lvl="1" algn="just" rtl="1">
              <a:buClr>
                <a:srgbClr val="1E5155">
                  <a:lumMod val="40000"/>
                  <a:lumOff val="60000"/>
                </a:srgbClr>
              </a:buClr>
              <a:buFont typeface="Wingdings" panose="05000000000000000000" pitchFamily="2" charset="2"/>
              <a:buChar char="q"/>
            </a:pPr>
            <a:r>
              <a:rPr lang="fa-IR" sz="1800" b="1" dirty="0">
                <a:solidFill>
                  <a:srgbClr val="002060"/>
                </a:solidFill>
                <a:cs typeface="B Nazanin" panose="00000400000000000000" pitchFamily="2" charset="-78"/>
              </a:rPr>
              <a:t>اعلام فوری موارد جدید مبتلا به بیماری های متابولیک ارثی درفرم اعلام تشخیص نهایی به مرکزخدمات جامع سلامت تحت پوشش جهت تشکیل پرونده ژنتیک</a:t>
            </a:r>
          </a:p>
          <a:p>
            <a:pPr lvl="1" algn="just" rtl="1">
              <a:buClr>
                <a:srgbClr val="1E5155">
                  <a:lumMod val="40000"/>
                  <a:lumOff val="60000"/>
                </a:srgbClr>
              </a:buClr>
              <a:buFont typeface="Wingdings" panose="05000000000000000000" pitchFamily="2" charset="2"/>
              <a:buChar char="q"/>
            </a:pPr>
            <a:r>
              <a:rPr lang="fa-IR" sz="1800" b="1" dirty="0">
                <a:solidFill>
                  <a:srgbClr val="002060"/>
                </a:solidFill>
                <a:cs typeface="B Nazanin" panose="00000400000000000000" pitchFamily="2" charset="-78"/>
              </a:rPr>
              <a:t>پیگیری ارجاع خانواده بیماران مبتلا به بیماری های متابولیک ارثی نیازمندمراقبت ژنتیک براساس دستورالعمل </a:t>
            </a:r>
          </a:p>
          <a:p>
            <a:pPr lvl="1" algn="just" rtl="1">
              <a:buClr>
                <a:srgbClr val="1E5155">
                  <a:lumMod val="40000"/>
                  <a:lumOff val="60000"/>
                </a:srgbClr>
              </a:buClr>
              <a:buFont typeface="Wingdings" panose="05000000000000000000" pitchFamily="2" charset="2"/>
              <a:buChar char="q"/>
            </a:pPr>
            <a:r>
              <a:rPr lang="fa-IR" sz="1800" b="1" dirty="0">
                <a:solidFill>
                  <a:srgbClr val="002060"/>
                </a:solidFill>
                <a:cs typeface="B Nazanin" panose="00000400000000000000" pitchFamily="2" charset="-78"/>
              </a:rPr>
              <a:t>گزارش و پیگیری موارد غیبت از درمان واعلام نتیجه به معاونت بهداشتی </a:t>
            </a:r>
          </a:p>
          <a:p>
            <a:pPr lvl="1" algn="just" rtl="1">
              <a:buClr>
                <a:srgbClr val="1E5155">
                  <a:lumMod val="40000"/>
                  <a:lumOff val="60000"/>
                </a:srgbClr>
              </a:buClr>
              <a:buFont typeface="Wingdings" panose="05000000000000000000" pitchFamily="2" charset="2"/>
              <a:buChar char="q"/>
            </a:pPr>
            <a:r>
              <a:rPr lang="fa-IR" sz="1800" b="1" dirty="0">
                <a:solidFill>
                  <a:srgbClr val="002060"/>
                </a:solidFill>
                <a:cs typeface="B Nazanin" panose="00000400000000000000" pitchFamily="2" charset="-78"/>
              </a:rPr>
              <a:t>تشکیل کمیته </a:t>
            </a:r>
            <a:r>
              <a:rPr lang="fa-IR" sz="1800" b="1" dirty="0" smtClean="0">
                <a:solidFill>
                  <a:srgbClr val="002060"/>
                </a:solidFill>
                <a:cs typeface="B Nazanin" panose="00000400000000000000" pitchFamily="2" charset="-78"/>
              </a:rPr>
              <a:t>بروز</a:t>
            </a:r>
            <a:endParaRPr lang="fa-IR" sz="2000" b="1" dirty="0" smtClean="0">
              <a:solidFill>
                <a:srgbClr val="002060"/>
              </a:solidFill>
              <a:cs typeface="B Nazanin" panose="00000400000000000000" pitchFamily="2" charset="-78"/>
            </a:endParaRPr>
          </a:p>
          <a:p>
            <a:pPr lvl="1" algn="just" rtl="1">
              <a:buFont typeface="Wingdings" panose="05000000000000000000" pitchFamily="2" charset="2"/>
              <a:buChar char="q"/>
            </a:pPr>
            <a:r>
              <a:rPr lang="fa-IR" sz="2000" b="1" dirty="0" smtClean="0">
                <a:solidFill>
                  <a:srgbClr val="002060"/>
                </a:solidFill>
                <a:cs typeface="B Nazanin" panose="00000400000000000000" pitchFamily="2" charset="-78"/>
              </a:rPr>
              <a:t>اعلام موارد مهاجرت به داخل وخارج از منطقه تحت پوشش</a:t>
            </a:r>
          </a:p>
          <a:p>
            <a:pPr lvl="1" algn="just" rtl="1">
              <a:buFont typeface="Wingdings" panose="05000000000000000000" pitchFamily="2" charset="2"/>
              <a:buChar char="q"/>
            </a:pPr>
            <a:r>
              <a:rPr lang="fa-IR" sz="2000" b="1" dirty="0" smtClean="0">
                <a:solidFill>
                  <a:srgbClr val="002060"/>
                </a:solidFill>
                <a:cs typeface="B Nazanin" panose="00000400000000000000" pitchFamily="2" charset="-78"/>
              </a:rPr>
              <a:t>ثبت هرمورد غربالگری برعهده شهرستانی می باشد که غربالگری درآن انجام شده است (حتی اگر نوزاد ساکن منطقه تحت پوشش آن شهرستان نباشد پیگیری نتایج آزمایشات نوزاد تا تعیین تکلیف نهایی به عهده شهرستان انجام دهنده غربالگری می باشد)بعداز تعیین تکلیف نهایی وگزارش بیماربه شهرستان محل سکونت، مراقبت بیمار برعهده واحد خدمات جامع سلامت محل سکونت بیمار خواهد بود.</a:t>
            </a:r>
          </a:p>
        </p:txBody>
      </p:sp>
    </p:spTree>
    <p:extLst>
      <p:ext uri="{BB962C8B-B14F-4D97-AF65-F5344CB8AC3E}">
        <p14:creationId xmlns:p14="http://schemas.microsoft.com/office/powerpoint/2010/main" val="426835517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188154" y="2092493"/>
            <a:ext cx="10229814" cy="1680121"/>
          </a:xfrm>
        </p:spPr>
        <p:txBody>
          <a:bodyPr>
            <a:normAutofit fontScale="90000"/>
          </a:bodyPr>
          <a:lstStyle/>
          <a:p>
            <a:pPr algn="ctr"/>
            <a:r>
              <a:rPr lang="fa-IR" b="1" dirty="0" smtClean="0">
                <a:solidFill>
                  <a:srgbClr val="0070C0"/>
                </a:solidFill>
                <a:cs typeface="B Nazanin" panose="00000400000000000000" pitchFamily="2" charset="-78"/>
              </a:rPr>
              <a:t>برنامه غربالگری</a:t>
            </a:r>
            <a:r>
              <a:rPr lang="en-US" b="1" dirty="0" smtClean="0">
                <a:solidFill>
                  <a:schemeClr val="accent4">
                    <a:lumMod val="50000"/>
                  </a:schemeClr>
                </a:solidFill>
                <a:cs typeface="B Titr" panose="00000700000000000000" pitchFamily="2" charset="-78"/>
              </a:rPr>
              <a:t/>
            </a:r>
            <a:br>
              <a:rPr lang="en-US" b="1" dirty="0" smtClean="0">
                <a:solidFill>
                  <a:schemeClr val="accent4">
                    <a:lumMod val="50000"/>
                  </a:schemeClr>
                </a:solidFill>
                <a:cs typeface="B Titr" panose="00000700000000000000" pitchFamily="2" charset="-78"/>
              </a:rPr>
            </a:br>
            <a:r>
              <a:rPr lang="fa-IR" b="1" dirty="0" smtClean="0">
                <a:solidFill>
                  <a:srgbClr val="C00000"/>
                </a:solidFill>
                <a:cs typeface="B Titr" panose="00000700000000000000" pitchFamily="2" charset="-78"/>
              </a:rPr>
              <a:t>بیماری های متابولیک ارثی نوزادان</a:t>
            </a:r>
            <a:endParaRPr lang="en-US" b="1" dirty="0">
              <a:solidFill>
                <a:srgbClr val="C00000"/>
              </a:solidFill>
              <a:cs typeface="B Titr" panose="00000700000000000000" pitchFamily="2" charset="-78"/>
            </a:endParaRPr>
          </a:p>
        </p:txBody>
      </p:sp>
      <p:sp>
        <p:nvSpPr>
          <p:cNvPr id="3" name="Subtitle 2"/>
          <p:cNvSpPr>
            <a:spLocks noGrp="1"/>
          </p:cNvSpPr>
          <p:nvPr>
            <p:ph type="subTitle" idx="1"/>
          </p:nvPr>
        </p:nvSpPr>
        <p:spPr>
          <a:xfrm>
            <a:off x="1524000" y="5303517"/>
            <a:ext cx="9144000" cy="52253"/>
          </a:xfrm>
        </p:spPr>
        <p:txBody>
          <a:bodyPr>
            <a:normAutofit fontScale="25000" lnSpcReduction="20000"/>
          </a:bodyPr>
          <a:lstStyle/>
          <a:p>
            <a:endParaRPr lang="en-US"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46162" y="201042"/>
            <a:ext cx="1771650" cy="2581275"/>
          </a:xfrm>
          <a:prstGeom prst="rect">
            <a:avLst/>
          </a:prstGeom>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541141">
            <a:off x="7785722" y="4247519"/>
            <a:ext cx="2486025" cy="1838325"/>
          </a:xfrm>
          <a:prstGeom prst="rect">
            <a:avLst/>
          </a:prstGeom>
        </p:spPr>
      </p:pic>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21023869">
            <a:off x="1674812" y="4355645"/>
            <a:ext cx="2286000" cy="2000250"/>
          </a:xfrm>
          <a:prstGeom prst="rect">
            <a:avLst/>
          </a:prstGeom>
        </p:spPr>
      </p:pic>
      <p:pic>
        <p:nvPicPr>
          <p:cNvPr id="7" name="Picture 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957171" y="201042"/>
            <a:ext cx="2143125" cy="2143125"/>
          </a:xfrm>
          <a:prstGeom prst="rect">
            <a:avLst/>
          </a:prstGeom>
        </p:spPr>
      </p:pic>
    </p:spTree>
    <p:extLst>
      <p:ext uri="{BB962C8B-B14F-4D97-AF65-F5344CB8AC3E}">
        <p14:creationId xmlns:p14="http://schemas.microsoft.com/office/powerpoint/2010/main" val="2556373524"/>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925052" y="572878"/>
            <a:ext cx="9447797" cy="5675522"/>
          </a:xfrm>
        </p:spPr>
        <p:txBody>
          <a:bodyPr>
            <a:normAutofit/>
          </a:bodyPr>
          <a:lstStyle/>
          <a:p>
            <a:pPr algn="just" rtl="1"/>
            <a:r>
              <a:rPr lang="fa-IR" sz="2800" b="1" dirty="0" smtClean="0">
                <a:solidFill>
                  <a:schemeClr val="accent1">
                    <a:lumMod val="50000"/>
                  </a:schemeClr>
                </a:solidFill>
                <a:cs typeface="B Nazanin" panose="00000400000000000000" pitchFamily="2" charset="-78"/>
              </a:rPr>
              <a:t>مرکز نمونه گیری نوزادان:</a:t>
            </a:r>
          </a:p>
          <a:p>
            <a:pPr lvl="1" algn="just" rtl="1">
              <a:buFont typeface="Wingdings" panose="05000000000000000000" pitchFamily="2" charset="2"/>
              <a:buChar char="q"/>
            </a:pPr>
            <a:r>
              <a:rPr lang="fa-IR" sz="2000" b="1" dirty="0" smtClean="0">
                <a:solidFill>
                  <a:srgbClr val="002060"/>
                </a:solidFill>
                <a:cs typeface="B Nazanin" panose="00000400000000000000" pitchFamily="2" charset="-78"/>
              </a:rPr>
              <a:t>گذراندن دوره عملی انجام نمونه گیری</a:t>
            </a:r>
          </a:p>
          <a:p>
            <a:pPr lvl="1" algn="just" rtl="1">
              <a:buClr>
                <a:srgbClr val="1E5155">
                  <a:lumMod val="40000"/>
                  <a:lumOff val="60000"/>
                </a:srgbClr>
              </a:buClr>
              <a:buFont typeface="Wingdings" panose="05000000000000000000" pitchFamily="2" charset="2"/>
              <a:buChar char="q"/>
            </a:pPr>
            <a:r>
              <a:rPr lang="fa-IR" sz="1800" b="1" dirty="0" smtClean="0">
                <a:solidFill>
                  <a:srgbClr val="002060"/>
                </a:solidFill>
                <a:cs typeface="B Nazanin" panose="00000400000000000000" pitchFamily="2" charset="-78"/>
              </a:rPr>
              <a:t>شرکت در برنامه های آموزشی و اطلاع از دستورالعمل ها </a:t>
            </a:r>
            <a:endParaRPr lang="fa-IR" sz="1800" b="1" dirty="0">
              <a:solidFill>
                <a:srgbClr val="002060"/>
              </a:solidFill>
              <a:cs typeface="B Nazanin" panose="00000400000000000000" pitchFamily="2" charset="-78"/>
            </a:endParaRPr>
          </a:p>
          <a:p>
            <a:pPr lvl="1" algn="just" rtl="1">
              <a:buClr>
                <a:srgbClr val="1E5155">
                  <a:lumMod val="40000"/>
                  <a:lumOff val="60000"/>
                </a:srgbClr>
              </a:buClr>
              <a:buFont typeface="Wingdings" panose="05000000000000000000" pitchFamily="2" charset="2"/>
              <a:buChar char="q"/>
            </a:pPr>
            <a:r>
              <a:rPr lang="fa-IR" sz="1800" b="1" dirty="0" smtClean="0">
                <a:solidFill>
                  <a:srgbClr val="002060"/>
                </a:solidFill>
                <a:cs typeface="B Nazanin" panose="00000400000000000000" pitchFamily="2" charset="-78"/>
              </a:rPr>
              <a:t>پیگیری فراهم بودن تجهیزات واقلام نمونه گیری</a:t>
            </a:r>
            <a:endParaRPr lang="fa-IR" sz="1800" b="1" dirty="0">
              <a:solidFill>
                <a:srgbClr val="002060"/>
              </a:solidFill>
              <a:cs typeface="B Nazanin" panose="00000400000000000000" pitchFamily="2" charset="-78"/>
            </a:endParaRPr>
          </a:p>
          <a:p>
            <a:pPr lvl="1" algn="just" rtl="1">
              <a:buClr>
                <a:srgbClr val="1E5155">
                  <a:lumMod val="40000"/>
                  <a:lumOff val="60000"/>
                </a:srgbClr>
              </a:buClr>
              <a:buFont typeface="Wingdings" panose="05000000000000000000" pitchFamily="2" charset="2"/>
              <a:buChar char="q"/>
            </a:pPr>
            <a:r>
              <a:rPr lang="fa-IR" sz="1800" b="1" dirty="0" smtClean="0">
                <a:solidFill>
                  <a:srgbClr val="002060"/>
                </a:solidFill>
                <a:cs typeface="B Nazanin" panose="00000400000000000000" pitchFamily="2" charset="-78"/>
              </a:rPr>
              <a:t>تکمیل فرم شماره یک نمونه گیری وثبت در سامانه </a:t>
            </a:r>
            <a:r>
              <a:rPr lang="en-US" sz="1800" b="1" dirty="0" smtClean="0">
                <a:solidFill>
                  <a:srgbClr val="002060"/>
                </a:solidFill>
                <a:cs typeface="B Nazanin" panose="00000400000000000000" pitchFamily="2" charset="-78"/>
              </a:rPr>
              <a:t>NSP</a:t>
            </a:r>
            <a:endParaRPr lang="fa-IR" sz="1800" b="1" dirty="0">
              <a:solidFill>
                <a:srgbClr val="002060"/>
              </a:solidFill>
              <a:cs typeface="B Nazanin" panose="00000400000000000000" pitchFamily="2" charset="-78"/>
            </a:endParaRPr>
          </a:p>
          <a:p>
            <a:pPr lvl="1" algn="just" rtl="1">
              <a:buClr>
                <a:srgbClr val="1E5155">
                  <a:lumMod val="40000"/>
                  <a:lumOff val="60000"/>
                </a:srgbClr>
              </a:buClr>
              <a:buFont typeface="Wingdings" panose="05000000000000000000" pitchFamily="2" charset="2"/>
              <a:buChar char="q"/>
            </a:pPr>
            <a:r>
              <a:rPr lang="fa-IR" sz="1800" b="1" dirty="0" smtClean="0">
                <a:solidFill>
                  <a:srgbClr val="002060"/>
                </a:solidFill>
                <a:cs typeface="B Nazanin" panose="00000400000000000000" pitchFamily="2" charset="-78"/>
              </a:rPr>
              <a:t>تهیه ونگهداری نمونه خون مطابق با روش تعیین شده در دستورالعمل </a:t>
            </a:r>
            <a:endParaRPr lang="fa-IR" sz="1800" b="1" dirty="0">
              <a:solidFill>
                <a:srgbClr val="002060"/>
              </a:solidFill>
              <a:cs typeface="B Nazanin" panose="00000400000000000000" pitchFamily="2" charset="-78"/>
            </a:endParaRPr>
          </a:p>
          <a:p>
            <a:pPr lvl="1" algn="just" rtl="1">
              <a:buClr>
                <a:srgbClr val="1E5155">
                  <a:lumMod val="40000"/>
                  <a:lumOff val="60000"/>
                </a:srgbClr>
              </a:buClr>
              <a:buFont typeface="Wingdings" panose="05000000000000000000" pitchFamily="2" charset="2"/>
              <a:buChar char="q"/>
            </a:pPr>
            <a:r>
              <a:rPr lang="fa-IR" sz="1800" b="1" dirty="0" smtClean="0">
                <a:solidFill>
                  <a:srgbClr val="002060"/>
                </a:solidFill>
                <a:cs typeface="B Nazanin" panose="00000400000000000000" pitchFamily="2" charset="-78"/>
              </a:rPr>
              <a:t>ارسال نمونه ها به همراه یک نسخه از فرم شماره یک به آزمایشگاه غربالگری حداکثرتا 24 ساعت</a:t>
            </a:r>
            <a:endParaRPr lang="fa-IR" sz="1800" b="1" dirty="0">
              <a:solidFill>
                <a:srgbClr val="002060"/>
              </a:solidFill>
              <a:cs typeface="B Nazanin" panose="00000400000000000000" pitchFamily="2" charset="-78"/>
            </a:endParaRPr>
          </a:p>
          <a:p>
            <a:pPr lvl="1" algn="just" rtl="1">
              <a:buClr>
                <a:srgbClr val="1E5155">
                  <a:lumMod val="40000"/>
                  <a:lumOff val="60000"/>
                </a:srgbClr>
              </a:buClr>
              <a:buFont typeface="Wingdings" panose="05000000000000000000" pitchFamily="2" charset="2"/>
              <a:buChar char="q"/>
            </a:pPr>
            <a:r>
              <a:rPr lang="fa-IR" sz="1800" b="1" dirty="0" smtClean="0">
                <a:solidFill>
                  <a:srgbClr val="002060"/>
                </a:solidFill>
                <a:cs typeface="B Nazanin" panose="00000400000000000000" pitchFamily="2" charset="-78"/>
              </a:rPr>
              <a:t>فراخوان والدین جهت موارد نیازمند نمونه گیری مجدد </a:t>
            </a:r>
            <a:endParaRPr lang="fa-IR" sz="2000" b="1" dirty="0" smtClean="0">
              <a:solidFill>
                <a:srgbClr val="002060"/>
              </a:solidFill>
              <a:cs typeface="B Nazanin" panose="00000400000000000000" pitchFamily="2" charset="-78"/>
            </a:endParaRPr>
          </a:p>
          <a:p>
            <a:pPr lvl="1" algn="just" rtl="1">
              <a:buFont typeface="Wingdings" panose="05000000000000000000" pitchFamily="2" charset="2"/>
              <a:buChar char="q"/>
            </a:pPr>
            <a:r>
              <a:rPr lang="fa-IR" sz="2000" b="1" dirty="0" smtClean="0">
                <a:solidFill>
                  <a:srgbClr val="002060"/>
                </a:solidFill>
                <a:cs typeface="B Nazanin" panose="00000400000000000000" pitchFamily="2" charset="-78"/>
              </a:rPr>
              <a:t>ثبت نتیجه آزمایش تایید در دفترثبت پیگیری نتایج غربالگری در مرکز نمونه گیری</a:t>
            </a:r>
          </a:p>
          <a:p>
            <a:pPr lvl="1" algn="just" rtl="1">
              <a:buFont typeface="Wingdings" panose="05000000000000000000" pitchFamily="2" charset="2"/>
              <a:buChar char="q"/>
            </a:pPr>
            <a:r>
              <a:rPr lang="fa-IR" sz="2000" b="1" dirty="0" smtClean="0">
                <a:solidFill>
                  <a:srgbClr val="002060"/>
                </a:solidFill>
                <a:cs typeface="B Nazanin" panose="00000400000000000000" pitchFamily="2" charset="-78"/>
              </a:rPr>
              <a:t>پیگیری جواب نمونه های غربالگری وثبت جواب آزمایشات موارد مثبت در دفتر پیگیری</a:t>
            </a:r>
          </a:p>
          <a:p>
            <a:pPr marL="457200" lvl="1" indent="0" algn="just" rtl="1">
              <a:buNone/>
            </a:pPr>
            <a:endParaRPr lang="fa-IR" sz="2000" b="1" dirty="0" smtClean="0">
              <a:solidFill>
                <a:srgbClr val="002060"/>
              </a:solidFill>
              <a:cs typeface="B Nazanin" panose="00000400000000000000" pitchFamily="2" charset="-78"/>
            </a:endParaRPr>
          </a:p>
          <a:p>
            <a:pPr marL="457200" lvl="1" indent="0" algn="just" rtl="1">
              <a:buNone/>
            </a:pPr>
            <a:endParaRPr lang="fa-IR" sz="2000" b="1" dirty="0" smtClean="0">
              <a:solidFill>
                <a:srgbClr val="002060"/>
              </a:solidFill>
              <a:cs typeface="B Nazanin" panose="00000400000000000000" pitchFamily="2" charset="-78"/>
            </a:endParaRPr>
          </a:p>
        </p:txBody>
      </p:sp>
    </p:spTree>
    <p:extLst>
      <p:ext uri="{BB962C8B-B14F-4D97-AF65-F5344CB8AC3E}">
        <p14:creationId xmlns:p14="http://schemas.microsoft.com/office/powerpoint/2010/main" val="49276909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92925" y="624110"/>
            <a:ext cx="8911687" cy="918940"/>
          </a:xfrm>
        </p:spPr>
        <p:txBody>
          <a:bodyPr>
            <a:normAutofit/>
          </a:bodyPr>
          <a:lstStyle/>
          <a:p>
            <a:pPr algn="ctr"/>
            <a:r>
              <a:rPr lang="fa-IR" sz="4400" b="1" dirty="0" smtClean="0">
                <a:solidFill>
                  <a:schemeClr val="accent1">
                    <a:lumMod val="50000"/>
                  </a:schemeClr>
                </a:solidFill>
                <a:cs typeface="B Nazanin" panose="00000400000000000000" pitchFamily="2" charset="-78"/>
              </a:rPr>
              <a:t>اجرای </a:t>
            </a:r>
            <a:r>
              <a:rPr lang="fa-IR" sz="4400" b="1" dirty="0">
                <a:solidFill>
                  <a:schemeClr val="accent1">
                    <a:lumMod val="50000"/>
                  </a:schemeClr>
                </a:solidFill>
                <a:cs typeface="B Nazanin" panose="00000400000000000000" pitchFamily="2" charset="-78"/>
              </a:rPr>
              <a:t>برنامه</a:t>
            </a:r>
            <a:endParaRPr lang="en-US" sz="4400" b="1" dirty="0">
              <a:solidFill>
                <a:schemeClr val="accent1">
                  <a:lumMod val="50000"/>
                </a:schemeClr>
              </a:solidFill>
              <a:cs typeface="B Nazanin" panose="00000400000000000000" pitchFamily="2" charset="-78"/>
            </a:endParaRPr>
          </a:p>
        </p:txBody>
      </p:sp>
      <p:sp>
        <p:nvSpPr>
          <p:cNvPr id="3" name="Content Placeholder 2"/>
          <p:cNvSpPr>
            <a:spLocks noGrp="1"/>
          </p:cNvSpPr>
          <p:nvPr>
            <p:ph idx="1"/>
          </p:nvPr>
        </p:nvSpPr>
        <p:spPr>
          <a:xfrm>
            <a:off x="2589212" y="1543050"/>
            <a:ext cx="8915400" cy="4686300"/>
          </a:xfrm>
        </p:spPr>
        <p:txBody>
          <a:bodyPr>
            <a:normAutofit/>
          </a:bodyPr>
          <a:lstStyle/>
          <a:p>
            <a:pPr algn="just" rtl="1">
              <a:lnSpc>
                <a:spcPct val="150000"/>
              </a:lnSpc>
            </a:pPr>
            <a:r>
              <a:rPr lang="fa-IR" sz="2400" b="1" dirty="0">
                <a:solidFill>
                  <a:srgbClr val="002060"/>
                </a:solidFill>
                <a:cs typeface="B Nazanin" panose="00000400000000000000" pitchFamily="2" charset="-78"/>
              </a:rPr>
              <a:t>آموزش </a:t>
            </a:r>
          </a:p>
          <a:p>
            <a:pPr marL="0" indent="0" algn="just" rtl="1">
              <a:lnSpc>
                <a:spcPct val="150000"/>
              </a:lnSpc>
              <a:buNone/>
            </a:pPr>
            <a:r>
              <a:rPr lang="fa-IR" sz="2400" b="1" dirty="0">
                <a:solidFill>
                  <a:srgbClr val="002060"/>
                </a:solidFill>
                <a:cs typeface="B Nazanin" panose="00000400000000000000" pitchFamily="2" charset="-78"/>
              </a:rPr>
              <a:t> </a:t>
            </a:r>
            <a:r>
              <a:rPr lang="fa-IR" sz="2400" b="1" dirty="0" smtClean="0">
                <a:solidFill>
                  <a:srgbClr val="002060"/>
                </a:solidFill>
                <a:cs typeface="B Nazanin" panose="00000400000000000000" pitchFamily="2" charset="-78"/>
              </a:rPr>
              <a:t>خانم </a:t>
            </a:r>
            <a:r>
              <a:rPr lang="fa-IR" sz="2400" b="1" dirty="0">
                <a:solidFill>
                  <a:srgbClr val="002060"/>
                </a:solidFill>
                <a:cs typeface="B Nazanin" panose="00000400000000000000" pitchFamily="2" charset="-78"/>
              </a:rPr>
              <a:t>هاي باردار در دوران بارداري ضروري است حداقل در دو نوبت و ترجيحاً در </a:t>
            </a:r>
            <a:r>
              <a:rPr lang="fa-IR" sz="2400" b="1" dirty="0">
                <a:solidFill>
                  <a:schemeClr val="accent1">
                    <a:lumMod val="50000"/>
                  </a:schemeClr>
                </a:solidFill>
                <a:cs typeface="B Nazanin" panose="00000400000000000000" pitchFamily="2" charset="-78"/>
              </a:rPr>
              <a:t>سه ماهه اول و سه ماهه سوم</a:t>
            </a:r>
            <a:r>
              <a:rPr lang="fa-IR" sz="2400" b="1" dirty="0">
                <a:solidFill>
                  <a:srgbClr val="002060"/>
                </a:solidFill>
                <a:cs typeface="B Nazanin" panose="00000400000000000000" pitchFamily="2" charset="-78"/>
              </a:rPr>
              <a:t> در مورد غربالگري و زمان مراجعه به هنگام براي آزمايش غربالگري نوزاد آموزش هاي لازم را كسب نمايند و بعد از تولد نوزاد در زایشگاه (یا در مرکز تسهیلات زایمانی در روستا) باید مجدداً و موكداً توصیه های لازم را مبنی بر اهمیت آزمایش ها غربالگری در 3 تا 5 روزگی نوزاد را به مادران باردار اعلام نمایند.</a:t>
            </a:r>
          </a:p>
          <a:p>
            <a:pPr algn="just" rtl="1">
              <a:lnSpc>
                <a:spcPct val="150000"/>
              </a:lnSpc>
            </a:pPr>
            <a:endParaRPr lang="fa-IR" sz="2400" b="1" dirty="0">
              <a:solidFill>
                <a:srgbClr val="002060"/>
              </a:solidFill>
              <a:cs typeface="B Nazanin" panose="00000400000000000000" pitchFamily="2" charset="-78"/>
            </a:endParaRPr>
          </a:p>
        </p:txBody>
      </p:sp>
    </p:spTree>
    <p:extLst>
      <p:ext uri="{BB962C8B-B14F-4D97-AF65-F5344CB8AC3E}">
        <p14:creationId xmlns:p14="http://schemas.microsoft.com/office/powerpoint/2010/main" val="219885252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835688" y="624110"/>
            <a:ext cx="8911687" cy="890365"/>
          </a:xfrm>
        </p:spPr>
        <p:txBody>
          <a:bodyPr>
            <a:normAutofit/>
          </a:bodyPr>
          <a:lstStyle/>
          <a:p>
            <a:pPr algn="ctr" rtl="1"/>
            <a:r>
              <a:rPr lang="fa-IR" sz="3200" b="1" dirty="0">
                <a:solidFill>
                  <a:schemeClr val="accent1">
                    <a:lumMod val="50000"/>
                  </a:schemeClr>
                </a:solidFill>
                <a:cs typeface="B Nazanin" panose="00000400000000000000" pitchFamily="2" charset="-78"/>
              </a:rPr>
              <a:t>نمونه گیری و ارسال نمونه به آزمایشگاه منتخب غربالگری</a:t>
            </a:r>
          </a:p>
        </p:txBody>
      </p:sp>
      <p:sp>
        <p:nvSpPr>
          <p:cNvPr id="3" name="Content Placeholder 2"/>
          <p:cNvSpPr>
            <a:spLocks noGrp="1"/>
          </p:cNvSpPr>
          <p:nvPr>
            <p:ph idx="1"/>
          </p:nvPr>
        </p:nvSpPr>
        <p:spPr>
          <a:xfrm>
            <a:off x="1543050" y="1671638"/>
            <a:ext cx="9801225" cy="5000624"/>
          </a:xfrm>
        </p:spPr>
        <p:txBody>
          <a:bodyPr>
            <a:normAutofit/>
          </a:bodyPr>
          <a:lstStyle/>
          <a:p>
            <a:pPr algn="just" rtl="1">
              <a:lnSpc>
                <a:spcPct val="150000"/>
              </a:lnSpc>
            </a:pPr>
            <a:r>
              <a:rPr lang="fa-IR" b="1" dirty="0" smtClean="0">
                <a:solidFill>
                  <a:srgbClr val="002060"/>
                </a:solidFill>
                <a:cs typeface="B Nazanin" panose="00000400000000000000" pitchFamily="2" charset="-78"/>
              </a:rPr>
              <a:t>زمان </a:t>
            </a:r>
            <a:r>
              <a:rPr lang="fa-IR" b="1" dirty="0">
                <a:solidFill>
                  <a:srgbClr val="002060"/>
                </a:solidFill>
                <a:cs typeface="B Nazanin" panose="00000400000000000000" pitchFamily="2" charset="-78"/>
              </a:rPr>
              <a:t>مناسب برای غربالگری بهنگام از نوزادان در روز 3 تا 5 پس از تولد می باشد، در آن زمان از پاشنه ی پای نوزاد كه توسط والدين به مرکز نمونه گیری آورده </a:t>
            </a:r>
            <a:r>
              <a:rPr lang="fa-IR" b="1" dirty="0" smtClean="0">
                <a:solidFill>
                  <a:srgbClr val="002060"/>
                </a:solidFill>
                <a:cs typeface="B Nazanin" panose="00000400000000000000" pitchFamily="2" charset="-78"/>
              </a:rPr>
              <a:t>شده وتمایل به انجام آزمایش غربالگری بیماری های متابولیک ارثی را دارند ، </a:t>
            </a:r>
            <a:r>
              <a:rPr lang="fa-IR" b="1" dirty="0">
                <a:solidFill>
                  <a:srgbClr val="002060"/>
                </a:solidFill>
                <a:cs typeface="B Nazanin" panose="00000400000000000000" pitchFamily="2" charset="-78"/>
              </a:rPr>
              <a:t>توسط فرد آموزش دیده (به روشی که در استاندارد هاي آزمایشگاهي برنامه آمده است) لانست زده می شود و چند قطره از خون مویرگی بر روی کاغذ گاتری گرفته می شود و کاغذها در هوای مناسب به مدت 3 ساعت خشک شده و براساس پروتکل ارسال، در پاکت گذاشته می شود و در پایان روز با سایر نمونه های خون تهیه شده از سایر نوزادان به آزمایشگاه منتخب مرجع يا رفرانس غربالگري </a:t>
            </a:r>
            <a:r>
              <a:rPr lang="fa-IR" b="1" dirty="0" smtClean="0">
                <a:solidFill>
                  <a:srgbClr val="002060"/>
                </a:solidFill>
                <a:cs typeface="B Nazanin" panose="00000400000000000000" pitchFamily="2" charset="-78"/>
              </a:rPr>
              <a:t>فرستاده </a:t>
            </a:r>
            <a:r>
              <a:rPr lang="fa-IR" b="1" dirty="0">
                <a:solidFill>
                  <a:srgbClr val="002060"/>
                </a:solidFill>
                <a:cs typeface="B Nazanin" panose="00000400000000000000" pitchFamily="2" charset="-78"/>
              </a:rPr>
              <a:t>می شود. ضروری است مشخصات کامل نوزاد قبل از گرفتن نمونه ی خون بر روی فرم مخصوص و بر روی </a:t>
            </a:r>
            <a:r>
              <a:rPr lang="fa-IR" b="1" dirty="0" smtClean="0">
                <a:solidFill>
                  <a:srgbClr val="002060"/>
                </a:solidFill>
                <a:cs typeface="B Nazanin" panose="00000400000000000000" pitchFamily="2" charset="-78"/>
              </a:rPr>
              <a:t>کاغذ فیلتر </a:t>
            </a:r>
            <a:r>
              <a:rPr lang="fa-IR" b="1" dirty="0">
                <a:solidFill>
                  <a:srgbClr val="002060"/>
                </a:solidFill>
                <a:cs typeface="B Nazanin" panose="00000400000000000000" pitchFamily="2" charset="-78"/>
              </a:rPr>
              <a:t>به طور هم زمان مطابق دستورالعمل نوشته شود. این نمونه ها </a:t>
            </a:r>
            <a:r>
              <a:rPr lang="fa-IR" b="1" dirty="0" smtClean="0">
                <a:solidFill>
                  <a:srgbClr val="002060"/>
                </a:solidFill>
                <a:cs typeface="B Nazanin" panose="00000400000000000000" pitchFamily="2" charset="-78"/>
              </a:rPr>
              <a:t>با بسته بندی جداگانه ومناسب درپاکت مخصوص گذاشته می شود وبا رعایت نقل وانتقال ایمن نمونه باید </a:t>
            </a:r>
            <a:r>
              <a:rPr lang="fa-IR" b="1" dirty="0">
                <a:solidFill>
                  <a:srgbClr val="002060"/>
                </a:solidFill>
                <a:cs typeface="B Nazanin" panose="00000400000000000000" pitchFamily="2" charset="-78"/>
              </a:rPr>
              <a:t>ظرف مدت حداکثر </a:t>
            </a:r>
            <a:r>
              <a:rPr lang="fa-IR" b="1" dirty="0" smtClean="0">
                <a:solidFill>
                  <a:srgbClr val="002060"/>
                </a:solidFill>
                <a:cs typeface="B Nazanin" panose="00000400000000000000" pitchFamily="2" charset="-78"/>
              </a:rPr>
              <a:t>24ساعت </a:t>
            </a:r>
            <a:r>
              <a:rPr lang="fa-IR" b="1" dirty="0">
                <a:solidFill>
                  <a:srgbClr val="002060"/>
                </a:solidFill>
                <a:cs typeface="B Nazanin" panose="00000400000000000000" pitchFamily="2" charset="-78"/>
              </a:rPr>
              <a:t>به آزمایشگاه مربوطه ارسال شود. </a:t>
            </a:r>
            <a:endParaRPr lang="fa-IR" b="1" dirty="0" smtClean="0">
              <a:solidFill>
                <a:srgbClr val="002060"/>
              </a:solidFill>
              <a:cs typeface="B Nazanin" panose="00000400000000000000" pitchFamily="2" charset="-78"/>
            </a:endParaRPr>
          </a:p>
          <a:p>
            <a:pPr marL="0" indent="0" algn="just" rtl="1">
              <a:lnSpc>
                <a:spcPct val="150000"/>
              </a:lnSpc>
              <a:buNone/>
            </a:pPr>
            <a:r>
              <a:rPr lang="fa-IR" b="1" dirty="0">
                <a:solidFill>
                  <a:srgbClr val="002060"/>
                </a:solidFill>
                <a:cs typeface="B Nazanin" panose="00000400000000000000" pitchFamily="2" charset="-78"/>
              </a:rPr>
              <a:t> </a:t>
            </a:r>
            <a:r>
              <a:rPr lang="fa-IR" b="1" dirty="0" smtClean="0">
                <a:solidFill>
                  <a:srgbClr val="002060"/>
                </a:solidFill>
                <a:cs typeface="B Nazanin" panose="00000400000000000000" pitchFamily="2" charset="-78"/>
              </a:rPr>
              <a:t>      نمونه ها بارسید تحویل راننده یا مامور پست می شود.</a:t>
            </a:r>
            <a:endParaRPr lang="fa-IR" b="1" dirty="0">
              <a:solidFill>
                <a:srgbClr val="002060"/>
              </a:solidFill>
              <a:cs typeface="B Nazanin" panose="00000400000000000000" pitchFamily="2" charset="-78"/>
            </a:endParaRPr>
          </a:p>
          <a:p>
            <a:pPr algn="just" rtl="1">
              <a:lnSpc>
                <a:spcPct val="150000"/>
              </a:lnSpc>
            </a:pPr>
            <a:endParaRPr lang="en-US" b="1" dirty="0">
              <a:solidFill>
                <a:srgbClr val="002060"/>
              </a:solidFill>
              <a:cs typeface="B Nazanin" panose="00000400000000000000" pitchFamily="2" charset="-78"/>
            </a:endParaRP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860754" y="5172075"/>
            <a:ext cx="2762250" cy="1657350"/>
          </a:xfrm>
          <a:prstGeom prst="rect">
            <a:avLst/>
          </a:prstGeom>
        </p:spPr>
      </p:pic>
    </p:spTree>
    <p:extLst>
      <p:ext uri="{BB962C8B-B14F-4D97-AF65-F5344CB8AC3E}">
        <p14:creationId xmlns:p14="http://schemas.microsoft.com/office/powerpoint/2010/main" val="313100878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843088" y="614363"/>
            <a:ext cx="9661524" cy="5829299"/>
          </a:xfrm>
        </p:spPr>
        <p:txBody>
          <a:bodyPr>
            <a:noAutofit/>
          </a:bodyPr>
          <a:lstStyle/>
          <a:p>
            <a:pPr algn="just" rtl="1">
              <a:lnSpc>
                <a:spcPct val="150000"/>
              </a:lnSpc>
            </a:pPr>
            <a:r>
              <a:rPr lang="fa-IR" sz="2800" b="1" dirty="0" smtClean="0">
                <a:solidFill>
                  <a:srgbClr val="002060"/>
                </a:solidFill>
                <a:cs typeface="B Nazanin" panose="00000400000000000000" pitchFamily="2" charset="-78"/>
              </a:rPr>
              <a:t>آزمایشگاه </a:t>
            </a:r>
            <a:r>
              <a:rPr lang="fa-IR" sz="2800" b="1" dirty="0">
                <a:solidFill>
                  <a:srgbClr val="002060"/>
                </a:solidFill>
                <a:cs typeface="B Nazanin" panose="00000400000000000000" pitchFamily="2" charset="-78"/>
              </a:rPr>
              <a:t>به محض دریافت نمونه ها، بایستی آزمایش ها را انجام داده و در صورت مثبت شدن، نتیجه را توسط تلفن و فاکس فوری به اطلاع </a:t>
            </a:r>
            <a:r>
              <a:rPr lang="fa-IR" sz="2800" b="1" dirty="0" smtClean="0">
                <a:solidFill>
                  <a:srgbClr val="002060"/>
                </a:solidFill>
                <a:cs typeface="B Nazanin" panose="00000400000000000000" pitchFamily="2" charset="-78"/>
              </a:rPr>
              <a:t>مرکز </a:t>
            </a:r>
            <a:r>
              <a:rPr lang="fa-IR" sz="2800" b="1" dirty="0">
                <a:solidFill>
                  <a:srgbClr val="002060"/>
                </a:solidFill>
                <a:cs typeface="B Nazanin" panose="00000400000000000000" pitchFamily="2" charset="-78"/>
              </a:rPr>
              <a:t>بهداشت شهرستان </a:t>
            </a:r>
            <a:r>
              <a:rPr lang="fa-IR" sz="2800" b="1" dirty="0" smtClean="0">
                <a:solidFill>
                  <a:srgbClr val="002060"/>
                </a:solidFill>
                <a:cs typeface="B Nazanin" panose="00000400000000000000" pitchFamily="2" charset="-78"/>
              </a:rPr>
              <a:t>برساند</a:t>
            </a:r>
            <a:r>
              <a:rPr lang="fa-IR" sz="2800" b="1" dirty="0">
                <a:solidFill>
                  <a:srgbClr val="002060"/>
                </a:solidFill>
                <a:cs typeface="B Nazanin" panose="00000400000000000000" pitchFamily="2" charset="-78"/>
              </a:rPr>
              <a:t>. آزمایشگاه موظف است بر اساس نقطه برش(کات آف) محاسبه شده درآزمایشگاه طبق پروتکل آموزش داده شده در روش اجرائی گزارش نتایج و جوابدهی، موارد غیرطبیعی (وجود متابولیت در محدوده غیرطبیعی) را مشخص نموده و همچنین موظف است اعلام نماید که این مورد جزو موارد نیازمند به انجام مجدد نمونه گیری است یا ضروری است ظرف 48 ساعت به بیمارستان منتخب ارجاع گردد. </a:t>
            </a:r>
            <a:endParaRPr lang="en-US" sz="2800" b="1" dirty="0">
              <a:solidFill>
                <a:srgbClr val="002060"/>
              </a:solidFill>
              <a:cs typeface="B Nazanin" panose="00000400000000000000" pitchFamily="2" charset="-78"/>
            </a:endParaRPr>
          </a:p>
        </p:txBody>
      </p:sp>
    </p:spTree>
    <p:extLst>
      <p:ext uri="{BB962C8B-B14F-4D97-AF65-F5344CB8AC3E}">
        <p14:creationId xmlns:p14="http://schemas.microsoft.com/office/powerpoint/2010/main" val="408206988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785938" y="700088"/>
            <a:ext cx="9718674" cy="5881186"/>
          </a:xfrm>
        </p:spPr>
        <p:txBody>
          <a:bodyPr>
            <a:noAutofit/>
          </a:bodyPr>
          <a:lstStyle/>
          <a:p>
            <a:pPr algn="just" rtl="1">
              <a:lnSpc>
                <a:spcPct val="150000"/>
              </a:lnSpc>
            </a:pPr>
            <a:r>
              <a:rPr lang="fa-IR" sz="2800" b="1" dirty="0" smtClean="0">
                <a:solidFill>
                  <a:schemeClr val="accent1">
                    <a:lumMod val="50000"/>
                  </a:schemeClr>
                </a:solidFill>
                <a:cs typeface="B Nazanin" panose="00000400000000000000" pitchFamily="2" charset="-78"/>
              </a:rPr>
              <a:t>کارشناس </a:t>
            </a:r>
            <a:r>
              <a:rPr lang="fa-IR" sz="2800" b="1" dirty="0">
                <a:solidFill>
                  <a:schemeClr val="accent1">
                    <a:lumMod val="50000"/>
                  </a:schemeClr>
                </a:solidFill>
                <a:cs typeface="B Nazanin" panose="00000400000000000000" pitchFamily="2" charset="-78"/>
              </a:rPr>
              <a:t>مرکز نمونه گیری یا کارشناس برنامه در ستاد </a:t>
            </a:r>
            <a:r>
              <a:rPr lang="fa-IR" sz="2800" b="1" dirty="0" smtClean="0">
                <a:solidFill>
                  <a:schemeClr val="accent1">
                    <a:lumMod val="50000"/>
                  </a:schemeClr>
                </a:solidFill>
                <a:cs typeface="B Nazanin" panose="00000400000000000000" pitchFamily="2" charset="-78"/>
              </a:rPr>
              <a:t>شهرستان بلافاصله بر </a:t>
            </a:r>
            <a:r>
              <a:rPr lang="fa-IR" sz="2800" b="1" dirty="0">
                <a:solidFill>
                  <a:schemeClr val="accent1">
                    <a:lumMod val="50000"/>
                  </a:schemeClr>
                </a:solidFill>
                <a:cs typeface="B Nazanin" panose="00000400000000000000" pitchFamily="2" charset="-78"/>
              </a:rPr>
              <a:t>اساس نتیجه اعلام شده توسط آزمایشگاه غربالگری، </a:t>
            </a:r>
            <a:r>
              <a:rPr lang="fa-IR" sz="2800" b="1" dirty="0" smtClean="0">
                <a:solidFill>
                  <a:schemeClr val="accent1">
                    <a:lumMod val="50000"/>
                  </a:schemeClr>
                </a:solidFill>
                <a:cs typeface="B Nazanin" panose="00000400000000000000" pitchFamily="2" charset="-78"/>
              </a:rPr>
              <a:t>اقدام لازم را </a:t>
            </a:r>
            <a:r>
              <a:rPr lang="fa-IR" sz="2800" b="1" dirty="0">
                <a:solidFill>
                  <a:schemeClr val="accent1">
                    <a:lumMod val="50000"/>
                  </a:schemeClr>
                </a:solidFill>
                <a:cs typeface="B Nazanin" panose="00000400000000000000" pitchFamily="2" charset="-78"/>
              </a:rPr>
              <a:t>انجام </a:t>
            </a:r>
            <a:r>
              <a:rPr lang="fa-IR" sz="2800" b="1" dirty="0" smtClean="0">
                <a:solidFill>
                  <a:schemeClr val="accent1">
                    <a:lumMod val="50000"/>
                  </a:schemeClr>
                </a:solidFill>
                <a:cs typeface="B Nazanin" panose="00000400000000000000" pitchFamily="2" charset="-78"/>
              </a:rPr>
              <a:t>دهد:</a:t>
            </a:r>
          </a:p>
          <a:p>
            <a:pPr lvl="0" algn="just" rtl="1">
              <a:lnSpc>
                <a:spcPct val="150000"/>
              </a:lnSpc>
              <a:buClr>
                <a:srgbClr val="E84C22"/>
              </a:buClr>
              <a:buFont typeface="Arial" panose="020B0604020202020204" pitchFamily="34" charset="0"/>
              <a:buChar char="•"/>
            </a:pPr>
            <a:r>
              <a:rPr lang="fa-IR" sz="2200" b="1" dirty="0">
                <a:solidFill>
                  <a:srgbClr val="002060"/>
                </a:solidFill>
                <a:cs typeface="B Nazanin" panose="00000400000000000000" pitchFamily="2" charset="-78"/>
              </a:rPr>
              <a:t>در صورتی که پاسخ </a:t>
            </a:r>
            <a:r>
              <a:rPr lang="fa-IR" sz="2200" b="1" dirty="0">
                <a:solidFill>
                  <a:srgbClr val="FF0000"/>
                </a:solidFill>
                <a:cs typeface="B Nazanin" panose="00000400000000000000" pitchFamily="2" charset="-78"/>
              </a:rPr>
              <a:t>آزمایش نرمال </a:t>
            </a:r>
            <a:r>
              <a:rPr lang="fa-IR" sz="2200" b="1" dirty="0">
                <a:solidFill>
                  <a:srgbClr val="002060"/>
                </a:solidFill>
                <a:cs typeface="B Nazanin" panose="00000400000000000000" pitchFamily="2" charset="-78"/>
              </a:rPr>
              <a:t>گزارش شود، موضوع توسط کارشناس مربوط به اطلاع والدین رسیده و پاسخ آزمایش درصورت درخواست در اختیار ایشان قرار گرفته و نیاز به اقدام دیگری نیست؛ فقط آموزش های لازم جهت آگاهی والدین ارائه می شود</a:t>
            </a:r>
            <a:r>
              <a:rPr lang="fa-IR" sz="2200" b="1" dirty="0" smtClean="0">
                <a:solidFill>
                  <a:srgbClr val="002060"/>
                </a:solidFill>
                <a:cs typeface="B Nazanin" panose="00000400000000000000" pitchFamily="2" charset="-78"/>
              </a:rPr>
              <a:t>.</a:t>
            </a:r>
          </a:p>
          <a:p>
            <a:pPr lvl="0" algn="just" rtl="1">
              <a:lnSpc>
                <a:spcPct val="150000"/>
              </a:lnSpc>
              <a:buClr>
                <a:srgbClr val="E84C22"/>
              </a:buClr>
              <a:buFont typeface="Arial" panose="020B0604020202020204" pitchFamily="34" charset="0"/>
              <a:buChar char="•"/>
            </a:pPr>
            <a:r>
              <a:rPr lang="fa-IR" sz="2200" b="1" dirty="0" smtClean="0">
                <a:solidFill>
                  <a:srgbClr val="002060"/>
                </a:solidFill>
                <a:cs typeface="B Nazanin" panose="00000400000000000000" pitchFamily="2" charset="-78"/>
              </a:rPr>
              <a:t>در </a:t>
            </a:r>
            <a:r>
              <a:rPr lang="fa-IR" sz="2200" b="1" dirty="0">
                <a:solidFill>
                  <a:srgbClr val="002060"/>
                </a:solidFill>
                <a:cs typeface="B Nazanin" panose="00000400000000000000" pitchFamily="2" charset="-78"/>
              </a:rPr>
              <a:t>صورت توصیه به انجام مجدد نمونه </a:t>
            </a:r>
            <a:r>
              <a:rPr lang="fa-IR" sz="2200" b="1" dirty="0" smtClean="0">
                <a:solidFill>
                  <a:srgbClr val="002060"/>
                </a:solidFill>
                <a:cs typeface="B Nazanin" panose="00000400000000000000" pitchFamily="2" charset="-78"/>
              </a:rPr>
              <a:t>گیری (درصورتیکه </a:t>
            </a:r>
            <a:r>
              <a:rPr lang="fa-IR" sz="2200" b="1" dirty="0">
                <a:solidFill>
                  <a:srgbClr val="FF0000"/>
                </a:solidFill>
                <a:cs typeface="B Nazanin" panose="00000400000000000000" pitchFamily="2" charset="-78"/>
              </a:rPr>
              <a:t>یک متابولیت بالاتر یا پایین تر </a:t>
            </a:r>
            <a:r>
              <a:rPr lang="fa-IR" sz="2200" b="1" dirty="0">
                <a:solidFill>
                  <a:srgbClr val="002060"/>
                </a:solidFill>
                <a:cs typeface="B Nazanin" panose="00000400000000000000" pitchFamily="2" charset="-78"/>
              </a:rPr>
              <a:t>از محدوده مرجع </a:t>
            </a:r>
            <a:r>
              <a:rPr lang="fa-IR" sz="2200" b="1" dirty="0" smtClean="0">
                <a:solidFill>
                  <a:srgbClr val="002060"/>
                </a:solidFill>
                <a:cs typeface="B Nazanin" panose="00000400000000000000" pitchFamily="2" charset="-78"/>
              </a:rPr>
              <a:t>بود)، </a:t>
            </a:r>
            <a:r>
              <a:rPr lang="fa-IR" sz="2200" b="1" dirty="0">
                <a:solidFill>
                  <a:srgbClr val="002060"/>
                </a:solidFill>
                <a:cs typeface="B Nazanin" panose="00000400000000000000" pitchFamily="2" charset="-78"/>
              </a:rPr>
              <a:t>والدین نوزاد را فراخوان نموده و ایشان را جهت اخذ </a:t>
            </a:r>
            <a:r>
              <a:rPr lang="fa-IR" sz="2200" b="1" dirty="0" smtClean="0">
                <a:solidFill>
                  <a:srgbClr val="002060"/>
                </a:solidFill>
                <a:cs typeface="B Nazanin" panose="00000400000000000000" pitchFamily="2" charset="-78"/>
              </a:rPr>
              <a:t>  نمونه </a:t>
            </a:r>
            <a:r>
              <a:rPr lang="fa-IR" sz="2200" b="1" dirty="0">
                <a:solidFill>
                  <a:srgbClr val="002060"/>
                </a:solidFill>
                <a:cs typeface="B Nazanin" panose="00000400000000000000" pitchFamily="2" charset="-78"/>
              </a:rPr>
              <a:t>گیری مجدد از پاشنه پا به مرکز نمونه گیری غربالگری نوزادان ارجاع می نمایند. نمونه دوم اخذ شده همانند نمونه اول غربالگری به آزمایشگاه ارسال می گردد. در صورتی که نتیجه آزمایش مجدد  باز هم مثبت باشد در این صورت والدین فراخوان و به بیمارستان منتخب ارجاع می </a:t>
            </a:r>
            <a:r>
              <a:rPr lang="fa-IR" sz="2200" b="1" dirty="0" smtClean="0">
                <a:solidFill>
                  <a:srgbClr val="002060"/>
                </a:solidFill>
                <a:cs typeface="B Nazanin" panose="00000400000000000000" pitchFamily="2" charset="-78"/>
              </a:rPr>
              <a:t>شوند.</a:t>
            </a:r>
          </a:p>
          <a:p>
            <a:pPr algn="just" rtl="1">
              <a:lnSpc>
                <a:spcPct val="150000"/>
              </a:lnSpc>
            </a:pPr>
            <a:endParaRPr lang="en-US" sz="2800" b="1" dirty="0">
              <a:solidFill>
                <a:srgbClr val="002060"/>
              </a:solidFill>
              <a:cs typeface="B Nazanin" panose="00000400000000000000" pitchFamily="2" charset="-78"/>
            </a:endParaRPr>
          </a:p>
        </p:txBody>
      </p:sp>
    </p:spTree>
    <p:extLst>
      <p:ext uri="{BB962C8B-B14F-4D97-AF65-F5344CB8AC3E}">
        <p14:creationId xmlns:p14="http://schemas.microsoft.com/office/powerpoint/2010/main" val="335284923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973179" y="340702"/>
            <a:ext cx="9256795" cy="6231547"/>
          </a:xfrm>
        </p:spPr>
        <p:txBody>
          <a:bodyPr>
            <a:normAutofit/>
          </a:bodyPr>
          <a:lstStyle/>
          <a:p>
            <a:pPr marL="0" indent="0" algn="r" rtl="1">
              <a:buNone/>
            </a:pPr>
            <a:endParaRPr lang="fa-IR" dirty="0" smtClean="0"/>
          </a:p>
          <a:p>
            <a:pPr algn="just" rtl="1">
              <a:lnSpc>
                <a:spcPct val="150000"/>
              </a:lnSpc>
              <a:buFont typeface="Arial" panose="020B0604020202020204" pitchFamily="34" charset="0"/>
              <a:buChar char="•"/>
            </a:pPr>
            <a:r>
              <a:rPr lang="fa-IR" sz="2400" b="1" dirty="0" smtClean="0">
                <a:solidFill>
                  <a:srgbClr val="002060"/>
                </a:solidFill>
                <a:cs typeface="B Nazanin" panose="00000400000000000000" pitchFamily="2" charset="-78"/>
              </a:rPr>
              <a:t>درصورتیکه آزمایشگاه اعلام نماید نوزاد میبایست مستقیم به بیمارستان ارجاع شود (</a:t>
            </a:r>
            <a:r>
              <a:rPr lang="fa-IR" sz="2400" b="1" dirty="0" smtClean="0">
                <a:solidFill>
                  <a:srgbClr val="FF0000"/>
                </a:solidFill>
                <a:cs typeface="B Nazanin" panose="00000400000000000000" pitchFamily="2" charset="-78"/>
              </a:rPr>
              <a:t>بیش از یک متابولیت خارج از محدوده مرجع بوده است</a:t>
            </a:r>
            <a:r>
              <a:rPr lang="fa-IR" sz="2400" b="1" dirty="0" smtClean="0">
                <a:solidFill>
                  <a:srgbClr val="002060"/>
                </a:solidFill>
                <a:cs typeface="B Nazanin" panose="00000400000000000000" pitchFamily="2" charset="-78"/>
              </a:rPr>
              <a:t>) لازم است سریعا به والدین اطلاع داده شود وهمراه با جواب رنگی  آزمایش به کلینیک متابولیک ارجاع شوند.</a:t>
            </a:r>
            <a:endParaRPr lang="fa-IR" sz="2400" b="1" dirty="0">
              <a:solidFill>
                <a:srgbClr val="002060"/>
              </a:solidFill>
              <a:cs typeface="B Nazanin" panose="00000400000000000000" pitchFamily="2" charset="-78"/>
            </a:endParaRPr>
          </a:p>
          <a:p>
            <a:pPr marL="0" indent="0" algn="just" rtl="1">
              <a:lnSpc>
                <a:spcPct val="150000"/>
              </a:lnSpc>
              <a:buNone/>
            </a:pPr>
            <a:r>
              <a:rPr lang="fa-IR" sz="2400" b="1" dirty="0" smtClean="0">
                <a:solidFill>
                  <a:srgbClr val="002060"/>
                </a:solidFill>
                <a:cs typeface="B Nazanin" panose="00000400000000000000" pitchFamily="2" charset="-78"/>
              </a:rPr>
              <a:t>تبصره </a:t>
            </a:r>
            <a:r>
              <a:rPr lang="fa-IR" sz="2400" b="1" dirty="0">
                <a:solidFill>
                  <a:srgbClr val="002060"/>
                </a:solidFill>
                <a:cs typeface="B Nazanin" panose="00000400000000000000" pitchFamily="2" charset="-78"/>
              </a:rPr>
              <a:t>مهم: در برنامه متابولیک ارثی در صورتی که در آزمایش مجدد </a:t>
            </a:r>
            <a:r>
              <a:rPr lang="fa-IR" sz="2400" b="1" dirty="0" smtClean="0">
                <a:solidFill>
                  <a:srgbClr val="002060"/>
                </a:solidFill>
                <a:cs typeface="B Nazanin" panose="00000400000000000000" pitchFamily="2" charset="-78"/>
              </a:rPr>
              <a:t>متابولیت </a:t>
            </a:r>
            <a:r>
              <a:rPr lang="fa-IR" sz="2400" b="1" dirty="0">
                <a:solidFill>
                  <a:srgbClr val="002060"/>
                </a:solidFill>
                <a:cs typeface="B Nazanin" panose="00000400000000000000" pitchFamily="2" charset="-78"/>
              </a:rPr>
              <a:t>قبلی نرمال شود ولی متابولیت </a:t>
            </a:r>
            <a:r>
              <a:rPr lang="fa-IR" sz="2400" b="1" dirty="0" smtClean="0">
                <a:solidFill>
                  <a:srgbClr val="002060"/>
                </a:solidFill>
                <a:cs typeface="B Nazanin" panose="00000400000000000000" pitchFamily="2" charset="-78"/>
              </a:rPr>
              <a:t>جدید </a:t>
            </a:r>
            <a:r>
              <a:rPr lang="fa-IR" sz="2400" b="1" dirty="0">
                <a:solidFill>
                  <a:srgbClr val="002060"/>
                </a:solidFill>
                <a:cs typeface="B Nazanin" panose="00000400000000000000" pitchFamily="2" charset="-78"/>
              </a:rPr>
              <a:t>غیرنرمال اعلام شود می بایست والدین </a:t>
            </a:r>
            <a:r>
              <a:rPr lang="fa-IR" sz="2400" b="1" dirty="0">
                <a:solidFill>
                  <a:srgbClr val="C00000"/>
                </a:solidFill>
                <a:cs typeface="B Nazanin" panose="00000400000000000000" pitchFamily="2" charset="-78"/>
              </a:rPr>
              <a:t>با نتیجه هردو آزمایش </a:t>
            </a:r>
            <a:r>
              <a:rPr lang="fa-IR" sz="2400" b="1" dirty="0">
                <a:solidFill>
                  <a:srgbClr val="002060"/>
                </a:solidFill>
                <a:cs typeface="B Nazanin" panose="00000400000000000000" pitchFamily="2" charset="-78"/>
              </a:rPr>
              <a:t>به بیمارستان منتخب و پزشک مربوط ارجاع شوند. </a:t>
            </a:r>
          </a:p>
          <a:p>
            <a:pPr lvl="0" algn="just" rtl="1">
              <a:lnSpc>
                <a:spcPct val="150000"/>
              </a:lnSpc>
              <a:buClr>
                <a:srgbClr val="E84C22"/>
              </a:buClr>
            </a:pPr>
            <a:r>
              <a:rPr lang="fa-IR" sz="2400" b="1" dirty="0">
                <a:solidFill>
                  <a:srgbClr val="002060"/>
                </a:solidFill>
                <a:cs typeface="B Nazanin" panose="00000400000000000000" pitchFamily="2" charset="-78"/>
              </a:rPr>
              <a:t>دراطلاع رسانی به والدین ،جلوگیری از </a:t>
            </a:r>
            <a:r>
              <a:rPr lang="fa-IR" sz="2400" b="1" dirty="0">
                <a:solidFill>
                  <a:srgbClr val="C00000"/>
                </a:solidFill>
                <a:cs typeface="B Nazanin" panose="00000400000000000000" pitchFamily="2" charset="-78"/>
              </a:rPr>
              <a:t>ایجاد اضطراب وانگ </a:t>
            </a:r>
            <a:r>
              <a:rPr lang="fa-IR" sz="2400" b="1" dirty="0">
                <a:solidFill>
                  <a:srgbClr val="002060"/>
                </a:solidFill>
                <a:cs typeface="B Nazanin" panose="00000400000000000000" pitchFamily="2" charset="-78"/>
              </a:rPr>
              <a:t>الزامی است.</a:t>
            </a:r>
          </a:p>
          <a:p>
            <a:pPr algn="r" rtl="1"/>
            <a:endParaRPr lang="en-US" sz="2000" dirty="0"/>
          </a:p>
        </p:txBody>
      </p:sp>
    </p:spTree>
    <p:extLst>
      <p:ext uri="{BB962C8B-B14F-4D97-AF65-F5344CB8AC3E}">
        <p14:creationId xmlns:p14="http://schemas.microsoft.com/office/powerpoint/2010/main" val="155922466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stretch>
            <a:fillRect/>
          </a:stretch>
        </p:blipFill>
        <p:spPr>
          <a:xfrm>
            <a:off x="1371600" y="433137"/>
            <a:ext cx="10668759" cy="5596188"/>
          </a:xfrm>
          <a:prstGeom prst="rect">
            <a:avLst/>
          </a:prstGeom>
        </p:spPr>
      </p:pic>
    </p:spTree>
    <p:extLst>
      <p:ext uri="{BB962C8B-B14F-4D97-AF65-F5344CB8AC3E}">
        <p14:creationId xmlns:p14="http://schemas.microsoft.com/office/powerpoint/2010/main" val="228638701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800225" y="358171"/>
            <a:ext cx="9444038" cy="5685691"/>
          </a:xfrm>
        </p:spPr>
        <p:txBody>
          <a:bodyPr>
            <a:normAutofit fontScale="92500" lnSpcReduction="10000"/>
          </a:bodyPr>
          <a:lstStyle/>
          <a:p>
            <a:pPr algn="r" rtl="1"/>
            <a:endParaRPr lang="fa-IR" dirty="0" smtClean="0"/>
          </a:p>
          <a:p>
            <a:pPr algn="r" rtl="1"/>
            <a:endParaRPr lang="fa-IR" dirty="0" smtClean="0"/>
          </a:p>
          <a:p>
            <a:pPr algn="just" rtl="1">
              <a:lnSpc>
                <a:spcPct val="150000"/>
              </a:lnSpc>
              <a:buFont typeface="Arial" panose="020B0604020202020204" pitchFamily="34" charset="0"/>
              <a:buChar char="•"/>
            </a:pPr>
            <a:r>
              <a:rPr lang="fa-IR" sz="2800" b="1" dirty="0" smtClean="0">
                <a:solidFill>
                  <a:srgbClr val="002060"/>
                </a:solidFill>
                <a:cs typeface="B Nazanin" panose="00000400000000000000" pitchFamily="2" charset="-78"/>
              </a:rPr>
              <a:t>درصورت نیاز به ارجاع فوری به بیمارستان منتخب میبایست ضمن توجیه والدین نسبت به ارجاع ایشان </a:t>
            </a:r>
            <a:r>
              <a:rPr lang="fa-IR" sz="2800" b="1" dirty="0" smtClean="0">
                <a:solidFill>
                  <a:srgbClr val="FF0000"/>
                </a:solidFill>
                <a:cs typeface="B Nazanin" panose="00000400000000000000" pitchFamily="2" charset="-78"/>
              </a:rPr>
              <a:t>همراه با نوزاد وپرینت رنگی آزمایشات </a:t>
            </a:r>
            <a:r>
              <a:rPr lang="fa-IR" sz="2800" b="1" dirty="0" smtClean="0">
                <a:solidFill>
                  <a:srgbClr val="002060"/>
                </a:solidFill>
                <a:cs typeface="B Nazanin" panose="00000400000000000000" pitchFamily="2" charset="-78"/>
              </a:rPr>
              <a:t>به بیمارستان اقدام نمود.</a:t>
            </a:r>
          </a:p>
          <a:p>
            <a:pPr algn="just" rtl="1">
              <a:lnSpc>
                <a:spcPct val="150000"/>
              </a:lnSpc>
              <a:buFont typeface="Arial" panose="020B0604020202020204" pitchFamily="34" charset="0"/>
              <a:buChar char="•"/>
            </a:pPr>
            <a:r>
              <a:rPr lang="fa-IR" sz="2800" b="1" dirty="0" smtClean="0">
                <a:solidFill>
                  <a:srgbClr val="002060"/>
                </a:solidFill>
                <a:cs typeface="B Nazanin" panose="00000400000000000000" pitchFamily="2" charset="-78"/>
              </a:rPr>
              <a:t>بیمارستان موظف است جهت موارد ارجاع شده باهماهنگی فوق تخصص غدد یا متخصص اطفال همکار درغربالگری ،برنامه زمان بندی برای پذیرش بیماران داشته باشد.</a:t>
            </a:r>
          </a:p>
          <a:p>
            <a:pPr algn="just" rtl="1">
              <a:lnSpc>
                <a:spcPct val="150000"/>
              </a:lnSpc>
              <a:buFont typeface="Arial" panose="020B0604020202020204" pitchFamily="34" charset="0"/>
              <a:buChar char="•"/>
            </a:pPr>
            <a:r>
              <a:rPr lang="fa-IR" sz="2800" b="1" dirty="0" smtClean="0">
                <a:solidFill>
                  <a:srgbClr val="002060"/>
                </a:solidFill>
                <a:cs typeface="B Nazanin" panose="00000400000000000000" pitchFamily="2" charset="-78"/>
              </a:rPr>
              <a:t>درصورت </a:t>
            </a:r>
            <a:r>
              <a:rPr lang="fa-IR" sz="2800" b="1" dirty="0" smtClean="0">
                <a:solidFill>
                  <a:srgbClr val="FF0000"/>
                </a:solidFill>
                <a:cs typeface="B Nazanin" panose="00000400000000000000" pitchFamily="2" charset="-78"/>
              </a:rPr>
              <a:t>مثبت شدن جواب آزمایشات تایید </a:t>
            </a:r>
            <a:r>
              <a:rPr lang="fa-IR" sz="2800" b="1" dirty="0" smtClean="0">
                <a:solidFill>
                  <a:srgbClr val="002060"/>
                </a:solidFill>
                <a:cs typeface="B Nazanin" panose="00000400000000000000" pitchFamily="2" charset="-78"/>
              </a:rPr>
              <a:t>،بیمارستان منتخب به معاونت بهداشتی نتیجه را اعلام می نماید.</a:t>
            </a:r>
          </a:p>
          <a:p>
            <a:pPr algn="just" rtl="1">
              <a:lnSpc>
                <a:spcPct val="150000"/>
              </a:lnSpc>
              <a:buFont typeface="Arial" panose="020B0604020202020204" pitchFamily="34" charset="0"/>
              <a:buChar char="•"/>
            </a:pPr>
            <a:r>
              <a:rPr lang="fa-IR" sz="2800" b="1" dirty="0" smtClean="0">
                <a:solidFill>
                  <a:srgbClr val="002060"/>
                </a:solidFill>
                <a:cs typeface="B Nazanin" panose="00000400000000000000" pitchFamily="2" charset="-78"/>
              </a:rPr>
              <a:t>بیماران متابولیک شناسایی شده باید جهت </a:t>
            </a:r>
            <a:r>
              <a:rPr lang="fa-IR" sz="2800" b="1" dirty="0" smtClean="0">
                <a:solidFill>
                  <a:srgbClr val="FF0000"/>
                </a:solidFill>
                <a:cs typeface="B Nazanin" panose="00000400000000000000" pitchFamily="2" charset="-78"/>
              </a:rPr>
              <a:t>ویزیت دوره ای </a:t>
            </a:r>
            <a:r>
              <a:rPr lang="fa-IR" sz="2800" b="1" dirty="0" smtClean="0">
                <a:solidFill>
                  <a:srgbClr val="002060"/>
                </a:solidFill>
                <a:cs typeface="B Nazanin" panose="00000400000000000000" pitchFamily="2" charset="-78"/>
              </a:rPr>
              <a:t>طبق برنامه اعلام شده به بیمارستان وتیم بالینی مراجعه نمایند.</a:t>
            </a:r>
            <a:endParaRPr lang="fa-IR" sz="2800" b="1" dirty="0">
              <a:solidFill>
                <a:srgbClr val="002060"/>
              </a:solidFill>
              <a:cs typeface="B Nazanin" panose="00000400000000000000" pitchFamily="2" charset="-78"/>
            </a:endParaRPr>
          </a:p>
          <a:p>
            <a:pPr algn="just">
              <a:lnSpc>
                <a:spcPct val="150000"/>
              </a:lnSpc>
            </a:pPr>
            <a:endParaRPr lang="fa-IR" sz="2800" b="1" dirty="0">
              <a:solidFill>
                <a:srgbClr val="002060"/>
              </a:solidFill>
              <a:cs typeface="B Nazanin" panose="00000400000000000000" pitchFamily="2" charset="-78"/>
            </a:endParaRPr>
          </a:p>
        </p:txBody>
      </p:sp>
    </p:spTree>
    <p:extLst>
      <p:ext uri="{BB962C8B-B14F-4D97-AF65-F5344CB8AC3E}">
        <p14:creationId xmlns:p14="http://schemas.microsoft.com/office/powerpoint/2010/main" val="261581684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789111" y="433387"/>
            <a:ext cx="9555163" cy="5253038"/>
          </a:xfrm>
        </p:spPr>
        <p:txBody>
          <a:bodyPr>
            <a:noAutofit/>
          </a:bodyPr>
          <a:lstStyle/>
          <a:p>
            <a:pPr marL="0" indent="0" algn="just" rtl="1">
              <a:buNone/>
            </a:pPr>
            <a:endParaRPr lang="fa-IR" sz="2000" b="1" dirty="0">
              <a:solidFill>
                <a:srgbClr val="002060"/>
              </a:solidFill>
              <a:cs typeface="B Nazanin" panose="00000400000000000000" pitchFamily="2" charset="-78"/>
            </a:endParaRPr>
          </a:p>
          <a:p>
            <a:pPr algn="just" rtl="1"/>
            <a:r>
              <a:rPr lang="fa-IR" sz="2400" b="1" dirty="0">
                <a:solidFill>
                  <a:srgbClr val="002060"/>
                </a:solidFill>
                <a:cs typeface="B Nazanin" panose="00000400000000000000" pitchFamily="2" charset="-78"/>
              </a:rPr>
              <a:t>بیمارستان منتخب برنامه درمانی نوزاد را مطابق با دستورالعمل آغاز نموده و اولين گزارش را در </a:t>
            </a:r>
            <a:r>
              <a:rPr lang="fa-IR" sz="2400" b="1" dirty="0">
                <a:solidFill>
                  <a:srgbClr val="FF0000"/>
                </a:solidFill>
                <a:cs typeface="B Nazanin" panose="00000400000000000000" pitchFamily="2" charset="-78"/>
              </a:rPr>
              <a:t>قسمت دوم فرم ارجاع </a:t>
            </a:r>
            <a:r>
              <a:rPr lang="fa-IR" sz="2400" b="1" dirty="0">
                <a:solidFill>
                  <a:srgbClr val="002060"/>
                </a:solidFill>
                <a:cs typeface="B Nazanin" panose="00000400000000000000" pitchFamily="2" charset="-78"/>
              </a:rPr>
              <a:t>تكميل و ارسال </a:t>
            </a:r>
            <a:r>
              <a:rPr lang="fa-IR" sz="2400" b="1" dirty="0" smtClean="0">
                <a:solidFill>
                  <a:srgbClr val="002060"/>
                </a:solidFill>
                <a:cs typeface="B Nazanin" panose="00000400000000000000" pitchFamily="2" charset="-78"/>
              </a:rPr>
              <a:t>مينمايد </a:t>
            </a:r>
            <a:r>
              <a:rPr lang="fa-IR" sz="2400" b="1" dirty="0">
                <a:solidFill>
                  <a:srgbClr val="002060"/>
                </a:solidFill>
                <a:cs typeface="B Nazanin" panose="00000400000000000000" pitchFamily="2" charset="-78"/>
              </a:rPr>
              <a:t>.</a:t>
            </a:r>
          </a:p>
          <a:p>
            <a:pPr algn="just" rtl="1"/>
            <a:endParaRPr lang="fa-IR" sz="2400" b="1" dirty="0">
              <a:solidFill>
                <a:srgbClr val="002060"/>
              </a:solidFill>
              <a:cs typeface="B Nazanin" panose="00000400000000000000" pitchFamily="2" charset="-78"/>
            </a:endParaRPr>
          </a:p>
          <a:p>
            <a:pPr algn="just" rtl="1"/>
            <a:r>
              <a:rPr lang="fa-IR" sz="2400" b="1" dirty="0">
                <a:solidFill>
                  <a:srgbClr val="002060"/>
                </a:solidFill>
                <a:cs typeface="B Nazanin" panose="00000400000000000000" pitchFamily="2" charset="-78"/>
              </a:rPr>
              <a:t>بیمارستان منتخب مرکز استان </a:t>
            </a:r>
            <a:r>
              <a:rPr lang="fa-IR" sz="2400" b="1" dirty="0">
                <a:solidFill>
                  <a:srgbClr val="FF0000"/>
                </a:solidFill>
                <a:cs typeface="B Nazanin" panose="00000400000000000000" pitchFamily="2" charset="-78"/>
              </a:rPr>
              <a:t>لیست بیماران جدید به همراه آدرس </a:t>
            </a:r>
            <a:r>
              <a:rPr lang="fa-IR" sz="2400" b="1" dirty="0">
                <a:solidFill>
                  <a:srgbClr val="002060"/>
                </a:solidFill>
                <a:cs typeface="B Nazanin" panose="00000400000000000000" pitchFamily="2" charset="-78"/>
              </a:rPr>
              <a:t>موارد را در فرم مربوطه، ماهانه به معاونت بهداشت ارسال مینماید و معاونت بهداشت نیز موارد را به </a:t>
            </a:r>
            <a:r>
              <a:rPr lang="fa-IR" sz="2400" b="1" dirty="0" smtClean="0">
                <a:solidFill>
                  <a:srgbClr val="002060"/>
                </a:solidFill>
                <a:cs typeface="B Nazanin" panose="00000400000000000000" pitchFamily="2" charset="-78"/>
              </a:rPr>
              <a:t>شبکه بهداشت شهرستان مربوطه </a:t>
            </a:r>
            <a:r>
              <a:rPr lang="fa-IR" sz="2400" b="1" dirty="0">
                <a:solidFill>
                  <a:srgbClr val="002060"/>
                </a:solidFill>
                <a:cs typeface="B Nazanin" panose="00000400000000000000" pitchFamily="2" charset="-78"/>
              </a:rPr>
              <a:t>و از آنجا به </a:t>
            </a:r>
            <a:r>
              <a:rPr lang="fa-IR" sz="2400" b="1" dirty="0" smtClean="0">
                <a:solidFill>
                  <a:srgbClr val="002060"/>
                </a:solidFill>
                <a:cs typeface="B Nazanin" panose="00000400000000000000" pitchFamily="2" charset="-78"/>
              </a:rPr>
              <a:t>پایگاه سلامت و </a:t>
            </a:r>
            <a:r>
              <a:rPr lang="fa-IR" sz="2400" b="1" dirty="0">
                <a:solidFill>
                  <a:srgbClr val="002060"/>
                </a:solidFill>
                <a:cs typeface="B Nazanin" panose="00000400000000000000" pitchFamily="2" charset="-78"/>
              </a:rPr>
              <a:t>خانه بهداشت گزارش </a:t>
            </a:r>
            <a:r>
              <a:rPr lang="fa-IR" sz="2400" b="1" dirty="0" smtClean="0">
                <a:solidFill>
                  <a:srgbClr val="002060"/>
                </a:solidFill>
                <a:cs typeface="B Nazanin" panose="00000400000000000000" pitchFamily="2" charset="-78"/>
              </a:rPr>
              <a:t>مي شود </a:t>
            </a:r>
            <a:r>
              <a:rPr lang="fa-IR" sz="2400" b="1" dirty="0">
                <a:solidFill>
                  <a:srgbClr val="002060"/>
                </a:solidFill>
                <a:cs typeface="B Nazanin" panose="00000400000000000000" pitchFamily="2" charset="-78"/>
              </a:rPr>
              <a:t>و مراقبت ايشان </a:t>
            </a:r>
            <a:r>
              <a:rPr lang="fa-IR" sz="2400" b="1" dirty="0" smtClean="0">
                <a:solidFill>
                  <a:srgbClr val="002060"/>
                </a:solidFill>
                <a:cs typeface="B Nazanin" panose="00000400000000000000" pitchFamily="2" charset="-78"/>
              </a:rPr>
              <a:t>انجام مي شود</a:t>
            </a:r>
            <a:r>
              <a:rPr lang="fa-IR" sz="2400" b="1" dirty="0">
                <a:solidFill>
                  <a:srgbClr val="002060"/>
                </a:solidFill>
                <a:cs typeface="B Nazanin" panose="00000400000000000000" pitchFamily="2" charset="-78"/>
              </a:rPr>
              <a:t>.</a:t>
            </a:r>
          </a:p>
          <a:p>
            <a:pPr marL="0" indent="0" algn="just" rtl="1">
              <a:buNone/>
            </a:pPr>
            <a:endParaRPr lang="fa-IR" sz="2400" b="1" dirty="0">
              <a:solidFill>
                <a:srgbClr val="002060"/>
              </a:solidFill>
              <a:cs typeface="B Nazanin" panose="00000400000000000000" pitchFamily="2" charset="-78"/>
            </a:endParaRPr>
          </a:p>
          <a:p>
            <a:pPr algn="just" rtl="1"/>
            <a:r>
              <a:rPr lang="fa-IR" sz="2400" b="1" dirty="0">
                <a:solidFill>
                  <a:srgbClr val="002060"/>
                </a:solidFill>
                <a:cs typeface="B Nazanin" panose="00000400000000000000" pitchFamily="2" charset="-78"/>
              </a:rPr>
              <a:t>گزارش وضعیت مراقبت بیمار و والدين در </a:t>
            </a:r>
            <a:r>
              <a:rPr lang="fa-IR" sz="2400" b="1" dirty="0">
                <a:solidFill>
                  <a:srgbClr val="FF0000"/>
                </a:solidFill>
                <a:cs typeface="B Nazanin" panose="00000400000000000000" pitchFamily="2" charset="-78"/>
              </a:rPr>
              <a:t>فرم اعلام وضعيت مراقبت ژنتیک </a:t>
            </a:r>
            <a:r>
              <a:rPr lang="fa-IR" sz="2400" b="1" dirty="0">
                <a:solidFill>
                  <a:srgbClr val="002060"/>
                </a:solidFill>
                <a:cs typeface="B Nazanin" panose="00000400000000000000" pitchFamily="2" charset="-78"/>
              </a:rPr>
              <a:t>از سوی مراکز جامع سلامت و </a:t>
            </a:r>
            <a:r>
              <a:rPr lang="fa-IR" sz="2400" b="1" dirty="0" smtClean="0">
                <a:solidFill>
                  <a:srgbClr val="002060"/>
                </a:solidFill>
                <a:cs typeface="B Nazanin" panose="00000400000000000000" pitchFamily="2" charset="-78"/>
              </a:rPr>
              <a:t>خانه های </a:t>
            </a:r>
            <a:r>
              <a:rPr lang="fa-IR" sz="2400" b="1" dirty="0">
                <a:solidFill>
                  <a:srgbClr val="002060"/>
                </a:solidFill>
                <a:cs typeface="B Nazanin" panose="00000400000000000000" pitchFamily="2" charset="-78"/>
              </a:rPr>
              <a:t>بهداشت  به مرکز بهداشت شهرستان ارسال </a:t>
            </a:r>
            <a:r>
              <a:rPr lang="fa-IR" sz="2400" b="1" dirty="0" smtClean="0">
                <a:solidFill>
                  <a:srgbClr val="002060"/>
                </a:solidFill>
                <a:cs typeface="B Nazanin" panose="00000400000000000000" pitchFamily="2" charset="-78"/>
              </a:rPr>
              <a:t>میشود</a:t>
            </a:r>
            <a:r>
              <a:rPr lang="fa-IR" sz="2400" b="1" dirty="0">
                <a:solidFill>
                  <a:srgbClr val="002060"/>
                </a:solidFill>
                <a:cs typeface="B Nazanin" panose="00000400000000000000" pitchFamily="2" charset="-78"/>
              </a:rPr>
              <a:t>.</a:t>
            </a:r>
          </a:p>
          <a:p>
            <a:pPr algn="just" rtl="1"/>
            <a:endParaRPr lang="fa-IR" sz="2400" b="1" dirty="0">
              <a:solidFill>
                <a:srgbClr val="002060"/>
              </a:solidFill>
              <a:cs typeface="B Nazanin" panose="00000400000000000000" pitchFamily="2" charset="-78"/>
            </a:endParaRPr>
          </a:p>
          <a:p>
            <a:pPr algn="just"/>
            <a:endParaRPr lang="en-US" sz="2000" b="1" dirty="0">
              <a:solidFill>
                <a:srgbClr val="002060"/>
              </a:solidFill>
              <a:cs typeface="B Nazanin" panose="00000400000000000000" pitchFamily="2" charset="-78"/>
            </a:endParaRPr>
          </a:p>
        </p:txBody>
      </p:sp>
    </p:spTree>
    <p:extLst>
      <p:ext uri="{BB962C8B-B14F-4D97-AF65-F5344CB8AC3E}">
        <p14:creationId xmlns:p14="http://schemas.microsoft.com/office/powerpoint/2010/main" val="74120497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514475" y="672030"/>
            <a:ext cx="9372600" cy="5576370"/>
          </a:xfrm>
        </p:spPr>
        <p:txBody>
          <a:bodyPr>
            <a:normAutofit fontScale="92500" lnSpcReduction="10000"/>
          </a:bodyPr>
          <a:lstStyle/>
          <a:p>
            <a:pPr algn="just" rtl="1">
              <a:lnSpc>
                <a:spcPct val="150000"/>
              </a:lnSpc>
            </a:pPr>
            <a:r>
              <a:rPr lang="fa-IR" sz="2400" b="1" dirty="0" smtClean="0">
                <a:solidFill>
                  <a:schemeClr val="bg2">
                    <a:lumMod val="25000"/>
                  </a:schemeClr>
                </a:solidFill>
                <a:cs typeface="B Titr" panose="00000700000000000000" pitchFamily="2" charset="-78"/>
              </a:rPr>
              <a:t>علاوه برغربالگری نوزادان سالم برای تشخیص زودهنگام بیماریهای متابولیک ارثی ، کلیه کودکانی که طی معاینات دوره ای اطفال شناسایی می گردند ودارای علایم ذیل هستند که  توسط پزشک نیز تایید شده باشد به عنوان کودکان مشکوک به بیماری های متابولیک ارثی به بیمارستان منتخب ارجاع می شوند:</a:t>
            </a:r>
          </a:p>
          <a:p>
            <a:pPr algn="r" rtl="1">
              <a:lnSpc>
                <a:spcPct val="150000"/>
              </a:lnSpc>
              <a:buFont typeface="Wingdings" panose="05000000000000000000" pitchFamily="2" charset="2"/>
              <a:buChar char="q"/>
            </a:pPr>
            <a:r>
              <a:rPr lang="fa-IR" sz="2400" b="1" dirty="0" smtClean="0">
                <a:solidFill>
                  <a:srgbClr val="002060"/>
                </a:solidFill>
                <a:cs typeface="B Nazanin" panose="00000400000000000000" pitchFamily="2" charset="-78"/>
              </a:rPr>
              <a:t>سابقه حملات استفراغ وکاهش سطح هوشیاری</a:t>
            </a:r>
          </a:p>
          <a:p>
            <a:pPr algn="r" rtl="1">
              <a:lnSpc>
                <a:spcPct val="150000"/>
              </a:lnSpc>
              <a:buFont typeface="Wingdings" panose="05000000000000000000" pitchFamily="2" charset="2"/>
              <a:buChar char="q"/>
            </a:pPr>
            <a:r>
              <a:rPr lang="fa-IR" sz="2400" b="1" dirty="0" smtClean="0">
                <a:solidFill>
                  <a:srgbClr val="002060"/>
                </a:solidFill>
                <a:cs typeface="B Nazanin" panose="00000400000000000000" pitchFamily="2" charset="-78"/>
              </a:rPr>
              <a:t>تاخیر درتکامل یا عقب ماندگی ذهنی</a:t>
            </a:r>
          </a:p>
          <a:p>
            <a:pPr algn="r" rtl="1">
              <a:lnSpc>
                <a:spcPct val="150000"/>
              </a:lnSpc>
              <a:buFont typeface="Wingdings" panose="05000000000000000000" pitchFamily="2" charset="2"/>
              <a:buChar char="q"/>
            </a:pPr>
            <a:r>
              <a:rPr lang="fa-IR" sz="2400" b="1" dirty="0" smtClean="0">
                <a:solidFill>
                  <a:srgbClr val="002060"/>
                </a:solidFill>
                <a:cs typeface="B Nazanin" panose="00000400000000000000" pitchFamily="2" charset="-78"/>
              </a:rPr>
              <a:t>شلی عضلات </a:t>
            </a:r>
          </a:p>
          <a:p>
            <a:pPr algn="r" rtl="1">
              <a:lnSpc>
                <a:spcPct val="150000"/>
              </a:lnSpc>
              <a:buFont typeface="Wingdings" panose="05000000000000000000" pitchFamily="2" charset="2"/>
              <a:buChar char="q"/>
            </a:pPr>
            <a:r>
              <a:rPr lang="fa-IR" sz="2400" b="1" dirty="0" smtClean="0">
                <a:solidFill>
                  <a:srgbClr val="002060"/>
                </a:solidFill>
                <a:cs typeface="B Nazanin" panose="00000400000000000000" pitchFamily="2" charset="-78"/>
              </a:rPr>
              <a:t>چهره غیرطبیعی</a:t>
            </a:r>
          </a:p>
          <a:p>
            <a:pPr algn="r" rtl="1">
              <a:lnSpc>
                <a:spcPct val="150000"/>
              </a:lnSpc>
              <a:buFont typeface="Wingdings" panose="05000000000000000000" pitchFamily="2" charset="2"/>
              <a:buChar char="q"/>
            </a:pPr>
            <a:r>
              <a:rPr lang="fa-IR" sz="2400" b="1" dirty="0" smtClean="0">
                <a:solidFill>
                  <a:srgbClr val="002060"/>
                </a:solidFill>
                <a:cs typeface="B Nazanin" panose="00000400000000000000" pitchFamily="2" charset="-78"/>
              </a:rPr>
              <a:t>سابقه مشکل قلبی یا کبدی</a:t>
            </a:r>
          </a:p>
          <a:p>
            <a:pPr algn="r" rtl="1">
              <a:lnSpc>
                <a:spcPct val="150000"/>
              </a:lnSpc>
              <a:buFont typeface="Wingdings" panose="05000000000000000000" pitchFamily="2" charset="2"/>
              <a:buChar char="q"/>
            </a:pPr>
            <a:r>
              <a:rPr lang="fa-IR" sz="2400" b="1" dirty="0" smtClean="0">
                <a:solidFill>
                  <a:srgbClr val="002060"/>
                </a:solidFill>
                <a:cs typeface="B Nazanin" panose="00000400000000000000" pitchFamily="2" charset="-78"/>
              </a:rPr>
              <a:t>سابقه مرگ ناگهانی در دوره شیرخوارگی فرزندان قبلی</a:t>
            </a:r>
            <a:endParaRPr lang="fa-IR" sz="2400" b="1" dirty="0">
              <a:solidFill>
                <a:srgbClr val="002060"/>
              </a:solidFill>
              <a:cs typeface="B Nazanin" panose="00000400000000000000" pitchFamily="2" charset="-78"/>
            </a:endParaRPr>
          </a:p>
        </p:txBody>
      </p:sp>
    </p:spTree>
    <p:extLst>
      <p:ext uri="{BB962C8B-B14F-4D97-AF65-F5344CB8AC3E}">
        <p14:creationId xmlns:p14="http://schemas.microsoft.com/office/powerpoint/2010/main" val="21293539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849270" y="839925"/>
            <a:ext cx="8946541" cy="5276127"/>
          </a:xfrm>
        </p:spPr>
        <p:txBody>
          <a:bodyPr>
            <a:normAutofit/>
          </a:bodyPr>
          <a:lstStyle/>
          <a:p>
            <a:pPr algn="r" rtl="1"/>
            <a:r>
              <a:rPr lang="fa-IR" sz="2800" b="1" dirty="0" smtClean="0">
                <a:solidFill>
                  <a:srgbClr val="002060"/>
                </a:solidFill>
                <a:cs typeface="B Nazanin" panose="00000400000000000000" pitchFamily="2" charset="-78"/>
              </a:rPr>
              <a:t>هدف کلی برنامه:</a:t>
            </a:r>
          </a:p>
          <a:p>
            <a:pPr marL="0" indent="0" algn="r" rtl="1">
              <a:buNone/>
            </a:pPr>
            <a:r>
              <a:rPr lang="fa-IR" sz="2800" b="1" dirty="0">
                <a:solidFill>
                  <a:schemeClr val="accent3">
                    <a:lumMod val="50000"/>
                  </a:schemeClr>
                </a:solidFill>
                <a:cs typeface="B Nazanin" panose="00000400000000000000" pitchFamily="2" charset="-78"/>
              </a:rPr>
              <a:t> </a:t>
            </a:r>
            <a:r>
              <a:rPr lang="fa-IR" sz="2800" b="1" dirty="0" smtClean="0">
                <a:solidFill>
                  <a:schemeClr val="accent3">
                    <a:lumMod val="50000"/>
                  </a:schemeClr>
                </a:solidFill>
                <a:cs typeface="B Nazanin" panose="00000400000000000000" pitchFamily="2" charset="-78"/>
              </a:rPr>
              <a:t>    کاهش بار بیماری های متابولیک ارثی</a:t>
            </a:r>
          </a:p>
          <a:p>
            <a:pPr marL="0" indent="0" algn="r" rtl="1">
              <a:buNone/>
            </a:pPr>
            <a:endParaRPr lang="fa-IR" sz="2800" b="1" dirty="0">
              <a:solidFill>
                <a:schemeClr val="accent3">
                  <a:lumMod val="50000"/>
                </a:schemeClr>
              </a:solidFill>
              <a:cs typeface="B Nazanin" panose="00000400000000000000" pitchFamily="2" charset="-78"/>
            </a:endParaRPr>
          </a:p>
          <a:p>
            <a:pPr marL="0" indent="0" algn="r" rtl="1">
              <a:buNone/>
            </a:pPr>
            <a:endParaRPr lang="fa-IR" sz="2800" b="1" dirty="0" smtClean="0">
              <a:solidFill>
                <a:schemeClr val="accent3">
                  <a:lumMod val="50000"/>
                </a:schemeClr>
              </a:solidFill>
              <a:cs typeface="B Nazanin" panose="00000400000000000000" pitchFamily="2" charset="-78"/>
            </a:endParaRPr>
          </a:p>
          <a:p>
            <a:pPr marL="0" indent="0" algn="r" rtl="1">
              <a:buNone/>
            </a:pPr>
            <a:r>
              <a:rPr lang="fa-IR" sz="2800" b="1" dirty="0" smtClean="0">
                <a:solidFill>
                  <a:schemeClr val="accent3">
                    <a:lumMod val="50000"/>
                  </a:schemeClr>
                </a:solidFill>
                <a:cs typeface="B Nazanin" panose="00000400000000000000" pitchFamily="2" charset="-78"/>
              </a:rPr>
              <a:t>*</a:t>
            </a:r>
            <a:r>
              <a:rPr lang="fa-IR" sz="2800" b="1" dirty="0" smtClean="0">
                <a:solidFill>
                  <a:srgbClr val="002060"/>
                </a:solidFill>
                <a:cs typeface="B Nazanin" panose="00000400000000000000" pitchFamily="2" charset="-78"/>
              </a:rPr>
              <a:t>اهداف اختصاصی: </a:t>
            </a:r>
          </a:p>
          <a:p>
            <a:pPr marL="0" indent="0" algn="r" rtl="1">
              <a:buNone/>
            </a:pPr>
            <a:r>
              <a:rPr lang="fa-IR" sz="2800" b="1" dirty="0">
                <a:solidFill>
                  <a:schemeClr val="accent3">
                    <a:lumMod val="50000"/>
                  </a:schemeClr>
                </a:solidFill>
                <a:cs typeface="B Nazanin" panose="00000400000000000000" pitchFamily="2" charset="-78"/>
              </a:rPr>
              <a:t> </a:t>
            </a:r>
            <a:r>
              <a:rPr lang="fa-IR" sz="2800" b="1" dirty="0" smtClean="0">
                <a:solidFill>
                  <a:schemeClr val="accent3">
                    <a:lumMod val="50000"/>
                  </a:schemeClr>
                </a:solidFill>
                <a:cs typeface="B Nazanin" panose="00000400000000000000" pitchFamily="2" charset="-78"/>
              </a:rPr>
              <a:t>  - کاهش بروز بیماری</a:t>
            </a:r>
          </a:p>
          <a:p>
            <a:pPr marL="0" indent="0" algn="r" rtl="1">
              <a:buNone/>
            </a:pPr>
            <a:r>
              <a:rPr lang="fa-IR" sz="2800" b="1" dirty="0">
                <a:solidFill>
                  <a:schemeClr val="accent3">
                    <a:lumMod val="50000"/>
                  </a:schemeClr>
                </a:solidFill>
                <a:cs typeface="B Nazanin" panose="00000400000000000000" pitchFamily="2" charset="-78"/>
              </a:rPr>
              <a:t> </a:t>
            </a:r>
            <a:r>
              <a:rPr lang="fa-IR" sz="2800" b="1" dirty="0" smtClean="0">
                <a:solidFill>
                  <a:schemeClr val="accent3">
                    <a:lumMod val="50000"/>
                  </a:schemeClr>
                </a:solidFill>
                <a:cs typeface="B Nazanin" panose="00000400000000000000" pitchFamily="2" charset="-78"/>
              </a:rPr>
              <a:t>  - کاهش معلولیت جسمی ناشی از بیماری</a:t>
            </a:r>
          </a:p>
          <a:p>
            <a:pPr marL="0" indent="0" algn="r" rtl="1">
              <a:buNone/>
            </a:pPr>
            <a:r>
              <a:rPr lang="fa-IR" sz="2800" b="1" dirty="0">
                <a:solidFill>
                  <a:schemeClr val="accent3">
                    <a:lumMod val="50000"/>
                  </a:schemeClr>
                </a:solidFill>
                <a:cs typeface="B Nazanin" panose="00000400000000000000" pitchFamily="2" charset="-78"/>
              </a:rPr>
              <a:t> </a:t>
            </a:r>
            <a:r>
              <a:rPr lang="fa-IR" sz="2800" b="1" dirty="0" smtClean="0">
                <a:solidFill>
                  <a:schemeClr val="accent3">
                    <a:lumMod val="50000"/>
                  </a:schemeClr>
                </a:solidFill>
                <a:cs typeface="B Nazanin" panose="00000400000000000000" pitchFamily="2" charset="-78"/>
              </a:rPr>
              <a:t>  - کاهش عقب ماندگی ذهنی ناشی از بیماری</a:t>
            </a:r>
          </a:p>
          <a:p>
            <a:pPr marL="0" indent="0" algn="r" rtl="1">
              <a:buNone/>
            </a:pPr>
            <a:r>
              <a:rPr lang="fa-IR" sz="2800" b="1" dirty="0">
                <a:solidFill>
                  <a:schemeClr val="accent3">
                    <a:lumMod val="50000"/>
                  </a:schemeClr>
                </a:solidFill>
                <a:cs typeface="B Nazanin" panose="00000400000000000000" pitchFamily="2" charset="-78"/>
              </a:rPr>
              <a:t> </a:t>
            </a:r>
            <a:r>
              <a:rPr lang="fa-IR" sz="2800" b="1" dirty="0" smtClean="0">
                <a:solidFill>
                  <a:schemeClr val="accent3">
                    <a:lumMod val="50000"/>
                  </a:schemeClr>
                </a:solidFill>
                <a:cs typeface="B Nazanin" panose="00000400000000000000" pitchFamily="2" charset="-78"/>
              </a:rPr>
              <a:t>  - کاهش صدمه به خانواده به عنوان زیربنای اجتماع</a:t>
            </a:r>
            <a:endParaRPr lang="en-US" sz="2800" b="1" dirty="0">
              <a:solidFill>
                <a:schemeClr val="accent3">
                  <a:lumMod val="50000"/>
                </a:schemeClr>
              </a:solidFill>
              <a:cs typeface="B Nazanin" panose="00000400000000000000" pitchFamily="2" charset="-78"/>
            </a:endParaRPr>
          </a:p>
        </p:txBody>
      </p:sp>
    </p:spTree>
    <p:extLst>
      <p:ext uri="{BB962C8B-B14F-4D97-AF65-F5344CB8AC3E}">
        <p14:creationId xmlns:p14="http://schemas.microsoft.com/office/powerpoint/2010/main" val="1691550451"/>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reen Clippi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065197" y="32006"/>
            <a:ext cx="1752845" cy="476316"/>
          </a:xfrm>
          <a:prstGeom prst="rect">
            <a:avLst/>
          </a:prstGeom>
        </p:spPr>
      </p:pic>
      <p:pic>
        <p:nvPicPr>
          <p:cNvPr id="3" name="Picture 2" descr="Screen Clippi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19908" y="421574"/>
            <a:ext cx="9437077" cy="6436426"/>
          </a:xfrm>
          <a:prstGeom prst="rect">
            <a:avLst/>
          </a:prstGeom>
        </p:spPr>
      </p:pic>
    </p:spTree>
    <p:extLst>
      <p:ext uri="{BB962C8B-B14F-4D97-AF65-F5344CB8AC3E}">
        <p14:creationId xmlns:p14="http://schemas.microsoft.com/office/powerpoint/2010/main" val="305790655"/>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1000"/>
                                        <p:tgtEl>
                                          <p:spTgt spid="3"/>
                                        </p:tgtEl>
                                      </p:cBhvr>
                                    </p:animEffect>
                                    <p:anim calcmode="lin" valueType="num">
                                      <p:cBhvr>
                                        <p:cTn id="15" dur="1000" fill="hold"/>
                                        <p:tgtEl>
                                          <p:spTgt spid="3"/>
                                        </p:tgtEl>
                                        <p:attrNameLst>
                                          <p:attrName>ppt_x</p:attrName>
                                        </p:attrNameLst>
                                      </p:cBhvr>
                                      <p:tavLst>
                                        <p:tav tm="0">
                                          <p:val>
                                            <p:strVal val="#ppt_x"/>
                                          </p:val>
                                        </p:tav>
                                        <p:tav tm="100000">
                                          <p:val>
                                            <p:strVal val="#ppt_x"/>
                                          </p:val>
                                        </p:tav>
                                      </p:tavLst>
                                    </p:anim>
                                    <p:anim calcmode="lin" valueType="num">
                                      <p:cBhvr>
                                        <p:cTn id="16"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856935" y="1041009"/>
            <a:ext cx="9647677" cy="4870213"/>
          </a:xfrm>
        </p:spPr>
        <p:txBody>
          <a:bodyPr>
            <a:normAutofit/>
          </a:bodyPr>
          <a:lstStyle/>
          <a:p>
            <a:pPr marL="0" indent="0" algn="ctr" rtl="1">
              <a:buNone/>
            </a:pPr>
            <a:r>
              <a:rPr lang="fa-IR" sz="6600" b="1" dirty="0">
                <a:solidFill>
                  <a:srgbClr val="C00000"/>
                </a:solidFill>
                <a:cs typeface="B Titr" panose="00000700000000000000" pitchFamily="2" charset="-78"/>
              </a:rPr>
              <a:t>نکات مهم در غربالگری </a:t>
            </a:r>
            <a:r>
              <a:rPr lang="fa-IR" sz="6600" b="1" dirty="0" smtClean="0">
                <a:solidFill>
                  <a:srgbClr val="C00000"/>
                </a:solidFill>
                <a:cs typeface="B Titr" panose="00000700000000000000" pitchFamily="2" charset="-78"/>
              </a:rPr>
              <a:t>نوزادان</a:t>
            </a:r>
            <a:endParaRPr lang="en-US" sz="4000" b="1" dirty="0">
              <a:solidFill>
                <a:srgbClr val="C00000"/>
              </a:solidFill>
              <a:cs typeface="B Titr" panose="00000700000000000000" pitchFamily="2" charset="-78"/>
            </a:endParaRPr>
          </a:p>
        </p:txBody>
      </p:sp>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210549" y="3146466"/>
            <a:ext cx="2486025" cy="1838325"/>
          </a:xfrm>
          <a:prstGeom prst="rect">
            <a:avLst/>
          </a:prstGeom>
        </p:spPr>
      </p:pic>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566767" y="2911928"/>
            <a:ext cx="2466975" cy="1847850"/>
          </a:xfrm>
          <a:prstGeom prst="rect">
            <a:avLst/>
          </a:prstGeom>
        </p:spPr>
      </p:pic>
    </p:spTree>
    <p:extLst>
      <p:ext uri="{BB962C8B-B14F-4D97-AF65-F5344CB8AC3E}">
        <p14:creationId xmlns:p14="http://schemas.microsoft.com/office/powerpoint/2010/main" val="2323783791"/>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310063" y="914399"/>
            <a:ext cx="9419975" cy="5343525"/>
          </a:xfrm>
        </p:spPr>
        <p:txBody>
          <a:bodyPr>
            <a:normAutofit fontScale="85000" lnSpcReduction="10000"/>
          </a:bodyPr>
          <a:lstStyle/>
          <a:p>
            <a:pPr algn="just" rtl="1">
              <a:lnSpc>
                <a:spcPct val="150000"/>
              </a:lnSpc>
              <a:buFont typeface="Wingdings" panose="05000000000000000000" pitchFamily="2" charset="2"/>
              <a:buChar char="Ø"/>
            </a:pPr>
            <a:r>
              <a:rPr lang="fa-IR" dirty="0"/>
              <a:t>	</a:t>
            </a:r>
            <a:r>
              <a:rPr lang="fa-IR" sz="2600" b="1" dirty="0">
                <a:solidFill>
                  <a:srgbClr val="002060"/>
                </a:solidFill>
                <a:cs typeface="B Nazanin" panose="00000400000000000000" pitchFamily="2" charset="-78"/>
              </a:rPr>
              <a:t>غربالگری نوزادان سالم در </a:t>
            </a:r>
            <a:r>
              <a:rPr lang="fa-IR" sz="2600" b="1" dirty="0">
                <a:solidFill>
                  <a:srgbClr val="FF0000"/>
                </a:solidFill>
                <a:cs typeface="B Nazanin" panose="00000400000000000000" pitchFamily="2" charset="-78"/>
              </a:rPr>
              <a:t>روز 3 تا 5 </a:t>
            </a:r>
            <a:r>
              <a:rPr lang="fa-IR" sz="2600" b="1" dirty="0">
                <a:solidFill>
                  <a:srgbClr val="002060"/>
                </a:solidFill>
                <a:cs typeface="B Nazanin" panose="00000400000000000000" pitchFamily="2" charset="-78"/>
              </a:rPr>
              <a:t>پس از تولد با </a:t>
            </a:r>
            <a:r>
              <a:rPr lang="fa-IR" sz="2600" b="1" dirty="0" smtClean="0">
                <a:solidFill>
                  <a:srgbClr val="002060"/>
                </a:solidFill>
                <a:cs typeface="B Nazanin" panose="00000400000000000000" pitchFamily="2" charset="-78"/>
              </a:rPr>
              <a:t>نمونه</a:t>
            </a:r>
            <a:r>
              <a:rPr lang="en-US" sz="2600" b="1" dirty="0" smtClean="0">
                <a:solidFill>
                  <a:srgbClr val="002060"/>
                </a:solidFill>
                <a:cs typeface="B Nazanin" panose="00000400000000000000" pitchFamily="2" charset="-78"/>
              </a:rPr>
              <a:t> </a:t>
            </a:r>
            <a:r>
              <a:rPr lang="fa-IR" sz="2600" b="1" dirty="0" smtClean="0">
                <a:solidFill>
                  <a:srgbClr val="002060"/>
                </a:solidFill>
                <a:cs typeface="B Nazanin" panose="00000400000000000000" pitchFamily="2" charset="-78"/>
              </a:rPr>
              <a:t>گیری </a:t>
            </a:r>
            <a:r>
              <a:rPr lang="fa-IR" sz="2600" b="1" dirty="0">
                <a:solidFill>
                  <a:srgbClr val="002060"/>
                </a:solidFill>
                <a:cs typeface="B Nazanin" panose="00000400000000000000" pitchFamily="2" charset="-78"/>
              </a:rPr>
              <a:t>خون از پاشنه پای </a:t>
            </a:r>
            <a:endParaRPr lang="en-US" sz="2600" b="1" dirty="0" smtClean="0">
              <a:solidFill>
                <a:srgbClr val="002060"/>
              </a:solidFill>
              <a:cs typeface="B Nazanin" panose="00000400000000000000" pitchFamily="2" charset="-78"/>
            </a:endParaRPr>
          </a:p>
          <a:p>
            <a:pPr marL="0" indent="0" algn="just" rtl="1">
              <a:lnSpc>
                <a:spcPct val="150000"/>
              </a:lnSpc>
              <a:buNone/>
            </a:pPr>
            <a:r>
              <a:rPr lang="en-US" sz="2600" b="1" dirty="0" smtClean="0">
                <a:solidFill>
                  <a:srgbClr val="002060"/>
                </a:solidFill>
                <a:cs typeface="B Nazanin" panose="00000400000000000000" pitchFamily="2" charset="-78"/>
              </a:rPr>
              <a:t>          </a:t>
            </a:r>
            <a:r>
              <a:rPr lang="fa-IR" sz="2600" b="1" dirty="0" smtClean="0">
                <a:solidFill>
                  <a:srgbClr val="002060"/>
                </a:solidFill>
                <a:cs typeface="B Nazanin" panose="00000400000000000000" pitchFamily="2" charset="-78"/>
              </a:rPr>
              <a:t>نوزاد </a:t>
            </a:r>
            <a:r>
              <a:rPr lang="fa-IR" sz="2600" b="1" dirty="0">
                <a:solidFill>
                  <a:srgbClr val="002060"/>
                </a:solidFill>
                <a:cs typeface="B Nazanin" panose="00000400000000000000" pitchFamily="2" charset="-78"/>
              </a:rPr>
              <a:t>بر روی کاغذ فیلتر، توسط مراقب </a:t>
            </a:r>
            <a:r>
              <a:rPr lang="fa-IR" sz="2600" b="1" dirty="0" smtClean="0">
                <a:solidFill>
                  <a:srgbClr val="002060"/>
                </a:solidFill>
                <a:cs typeface="B Nazanin" panose="00000400000000000000" pitchFamily="2" charset="-78"/>
              </a:rPr>
              <a:t>سلامت/نمونه</a:t>
            </a:r>
            <a:r>
              <a:rPr lang="en-US" sz="2600" b="1" dirty="0" smtClean="0">
                <a:solidFill>
                  <a:srgbClr val="002060"/>
                </a:solidFill>
                <a:cs typeface="B Nazanin" panose="00000400000000000000" pitchFamily="2" charset="-78"/>
              </a:rPr>
              <a:t> </a:t>
            </a:r>
            <a:r>
              <a:rPr lang="fa-IR" sz="2600" b="1" dirty="0" smtClean="0">
                <a:solidFill>
                  <a:srgbClr val="002060"/>
                </a:solidFill>
                <a:cs typeface="B Nazanin" panose="00000400000000000000" pitchFamily="2" charset="-78"/>
              </a:rPr>
              <a:t>گیر آموزش</a:t>
            </a:r>
            <a:r>
              <a:rPr lang="en-US" sz="2600" b="1" dirty="0" smtClean="0">
                <a:solidFill>
                  <a:srgbClr val="002060"/>
                </a:solidFill>
                <a:cs typeface="B Nazanin" panose="00000400000000000000" pitchFamily="2" charset="-78"/>
              </a:rPr>
              <a:t> </a:t>
            </a:r>
            <a:r>
              <a:rPr lang="fa-IR" sz="2600" b="1" dirty="0" smtClean="0">
                <a:solidFill>
                  <a:srgbClr val="002060"/>
                </a:solidFill>
                <a:cs typeface="B Nazanin" panose="00000400000000000000" pitchFamily="2" charset="-78"/>
              </a:rPr>
              <a:t>دیده </a:t>
            </a:r>
            <a:r>
              <a:rPr lang="fa-IR" sz="2600" b="1" dirty="0">
                <a:solidFill>
                  <a:srgbClr val="002060"/>
                </a:solidFill>
                <a:cs typeface="B Nazanin" panose="00000400000000000000" pitchFamily="2" charset="-78"/>
              </a:rPr>
              <a:t>صورت </a:t>
            </a:r>
            <a:r>
              <a:rPr lang="fa-IR" sz="2600" b="1" dirty="0" smtClean="0">
                <a:solidFill>
                  <a:srgbClr val="002060"/>
                </a:solidFill>
                <a:cs typeface="B Nazanin" panose="00000400000000000000" pitchFamily="2" charset="-78"/>
              </a:rPr>
              <a:t>می</a:t>
            </a:r>
            <a:r>
              <a:rPr lang="en-US" sz="2600" b="1" dirty="0" smtClean="0">
                <a:solidFill>
                  <a:srgbClr val="002060"/>
                </a:solidFill>
                <a:cs typeface="B Nazanin" panose="00000400000000000000" pitchFamily="2" charset="-78"/>
              </a:rPr>
              <a:t>  </a:t>
            </a:r>
            <a:r>
              <a:rPr lang="fa-IR" sz="2600" b="1" dirty="0" smtClean="0">
                <a:solidFill>
                  <a:srgbClr val="002060"/>
                </a:solidFill>
                <a:cs typeface="B Nazanin" panose="00000400000000000000" pitchFamily="2" charset="-78"/>
              </a:rPr>
              <a:t>گیرد.</a:t>
            </a:r>
          </a:p>
          <a:p>
            <a:pPr marL="0" indent="0" algn="just" rtl="1">
              <a:lnSpc>
                <a:spcPct val="150000"/>
              </a:lnSpc>
              <a:buNone/>
            </a:pPr>
            <a:endParaRPr lang="fa-IR" sz="2600" b="1" dirty="0">
              <a:solidFill>
                <a:srgbClr val="002060"/>
              </a:solidFill>
              <a:cs typeface="B Nazanin" panose="00000400000000000000" pitchFamily="2" charset="-78"/>
            </a:endParaRPr>
          </a:p>
          <a:p>
            <a:pPr algn="just" rtl="1">
              <a:lnSpc>
                <a:spcPct val="150000"/>
              </a:lnSpc>
              <a:buFont typeface="Wingdings" panose="05000000000000000000" pitchFamily="2" charset="2"/>
              <a:buChar char="Ø"/>
            </a:pPr>
            <a:r>
              <a:rPr lang="fa-IR" sz="2600" b="1" dirty="0" smtClean="0">
                <a:solidFill>
                  <a:srgbClr val="002060"/>
                </a:solidFill>
                <a:cs typeface="B Nazanin" panose="00000400000000000000" pitchFamily="2" charset="-78"/>
              </a:rPr>
              <a:t> </a:t>
            </a:r>
            <a:r>
              <a:rPr lang="fa-IR" sz="2600" b="1" dirty="0">
                <a:solidFill>
                  <a:srgbClr val="002060"/>
                </a:solidFill>
                <a:cs typeface="B Nazanin" panose="00000400000000000000" pitchFamily="2" charset="-78"/>
              </a:rPr>
              <a:t>نوزادانی که پس از تولد در بخش </a:t>
            </a:r>
            <a:r>
              <a:rPr lang="en-US" sz="2600" b="1" dirty="0">
                <a:solidFill>
                  <a:srgbClr val="FF0000"/>
                </a:solidFill>
                <a:cs typeface="B Nazanin" panose="00000400000000000000" pitchFamily="2" charset="-78"/>
              </a:rPr>
              <a:t>NICU</a:t>
            </a:r>
            <a:r>
              <a:rPr lang="en-US" sz="2600" b="1" dirty="0">
                <a:solidFill>
                  <a:srgbClr val="002060"/>
                </a:solidFill>
                <a:cs typeface="B Nazanin" panose="00000400000000000000" pitchFamily="2" charset="-78"/>
              </a:rPr>
              <a:t> </a:t>
            </a:r>
            <a:r>
              <a:rPr lang="fa-IR" sz="2600" b="1" dirty="0">
                <a:solidFill>
                  <a:srgbClr val="002060"/>
                </a:solidFill>
                <a:cs typeface="B Nazanin" panose="00000400000000000000" pitchFamily="2" charset="-78"/>
              </a:rPr>
              <a:t>تحت مراقبت قرار </a:t>
            </a:r>
            <a:r>
              <a:rPr lang="fa-IR" sz="2600" b="1" dirty="0" smtClean="0">
                <a:solidFill>
                  <a:srgbClr val="002060"/>
                </a:solidFill>
                <a:cs typeface="B Nazanin" panose="00000400000000000000" pitchFamily="2" charset="-78"/>
              </a:rPr>
              <a:t>می</a:t>
            </a:r>
            <a:r>
              <a:rPr lang="en-US" sz="2600" b="1" dirty="0" smtClean="0">
                <a:solidFill>
                  <a:srgbClr val="002060"/>
                </a:solidFill>
                <a:cs typeface="B Nazanin" panose="00000400000000000000" pitchFamily="2" charset="-78"/>
              </a:rPr>
              <a:t> </a:t>
            </a:r>
            <a:r>
              <a:rPr lang="fa-IR" sz="2600" b="1" dirty="0" smtClean="0">
                <a:solidFill>
                  <a:srgbClr val="002060"/>
                </a:solidFill>
                <a:cs typeface="B Nazanin" panose="00000400000000000000" pitchFamily="2" charset="-78"/>
              </a:rPr>
              <a:t>گیرند </a:t>
            </a:r>
            <a:r>
              <a:rPr lang="fa-IR" sz="2600" b="1" dirty="0">
                <a:solidFill>
                  <a:srgbClr val="002060"/>
                </a:solidFill>
                <a:cs typeface="B Nazanin" panose="00000400000000000000" pitchFamily="2" charset="-78"/>
              </a:rPr>
              <a:t>و یا </a:t>
            </a:r>
            <a:r>
              <a:rPr lang="fa-IR" sz="2600" b="1" dirty="0" smtClean="0">
                <a:solidFill>
                  <a:srgbClr val="002060"/>
                </a:solidFill>
                <a:cs typeface="B Nazanin" panose="00000400000000000000" pitchFamily="2" charset="-78"/>
              </a:rPr>
              <a:t>نوزادانی     </a:t>
            </a:r>
          </a:p>
          <a:p>
            <a:pPr marL="0" indent="0" algn="just" rtl="1">
              <a:lnSpc>
                <a:spcPct val="150000"/>
              </a:lnSpc>
              <a:buNone/>
            </a:pPr>
            <a:r>
              <a:rPr lang="fa-IR" sz="2600" b="1" dirty="0" smtClean="0">
                <a:solidFill>
                  <a:srgbClr val="002060"/>
                </a:solidFill>
                <a:cs typeface="B Nazanin" panose="00000400000000000000" pitchFamily="2" charset="-78"/>
              </a:rPr>
              <a:t>           </a:t>
            </a:r>
            <a:r>
              <a:rPr lang="en-US" sz="2600" b="1" dirty="0" smtClean="0">
                <a:solidFill>
                  <a:srgbClr val="002060"/>
                </a:solidFill>
                <a:cs typeface="B Nazanin" panose="00000400000000000000" pitchFamily="2" charset="-78"/>
              </a:rPr>
              <a:t>    </a:t>
            </a:r>
            <a:r>
              <a:rPr lang="fa-IR" sz="2600" b="1" dirty="0" smtClean="0">
                <a:solidFill>
                  <a:srgbClr val="002060"/>
                </a:solidFill>
                <a:cs typeface="B Nazanin" panose="00000400000000000000" pitchFamily="2" charset="-78"/>
              </a:rPr>
              <a:t> که قبل </a:t>
            </a:r>
            <a:r>
              <a:rPr lang="fa-IR" sz="2600" b="1" dirty="0">
                <a:solidFill>
                  <a:srgbClr val="002060"/>
                </a:solidFill>
                <a:cs typeface="B Nazanin" panose="00000400000000000000" pitchFamily="2" charset="-78"/>
              </a:rPr>
              <a:t>از 3 روزگی در بیمارستان بستری شود، </a:t>
            </a:r>
            <a:r>
              <a:rPr lang="fa-IR" sz="2600" b="1" dirty="0" smtClean="0">
                <a:solidFill>
                  <a:srgbClr val="002060"/>
                </a:solidFill>
                <a:cs typeface="B Nazanin" panose="00000400000000000000" pitchFamily="2" charset="-78"/>
              </a:rPr>
              <a:t>نمونه </a:t>
            </a:r>
            <a:r>
              <a:rPr lang="fa-IR" sz="2600" b="1" dirty="0">
                <a:solidFill>
                  <a:srgbClr val="002060"/>
                </a:solidFill>
                <a:cs typeface="B Nazanin" panose="00000400000000000000" pitchFamily="2" charset="-78"/>
              </a:rPr>
              <a:t>خون از نوزاد </a:t>
            </a:r>
            <a:r>
              <a:rPr lang="fa-IR" sz="2600" b="1" dirty="0" smtClean="0">
                <a:solidFill>
                  <a:srgbClr val="002060"/>
                </a:solidFill>
                <a:cs typeface="B Nazanin" panose="00000400000000000000" pitchFamily="2" charset="-78"/>
              </a:rPr>
              <a:t>در</a:t>
            </a:r>
            <a:endParaRPr lang="en-US" sz="2600" b="1" dirty="0" smtClean="0">
              <a:solidFill>
                <a:srgbClr val="002060"/>
              </a:solidFill>
              <a:cs typeface="B Nazanin" panose="00000400000000000000" pitchFamily="2" charset="-78"/>
            </a:endParaRPr>
          </a:p>
          <a:p>
            <a:pPr marL="0" indent="0" algn="just" rtl="1">
              <a:lnSpc>
                <a:spcPct val="150000"/>
              </a:lnSpc>
              <a:buNone/>
            </a:pPr>
            <a:r>
              <a:rPr lang="en-US" sz="2600" b="1" dirty="0">
                <a:solidFill>
                  <a:schemeClr val="accent1">
                    <a:lumMod val="50000"/>
                  </a:schemeClr>
                </a:solidFill>
                <a:cs typeface="B Nazanin" panose="00000400000000000000" pitchFamily="2" charset="-78"/>
              </a:rPr>
              <a:t> </a:t>
            </a:r>
            <a:r>
              <a:rPr lang="en-US" sz="2600" b="1" dirty="0" smtClean="0">
                <a:solidFill>
                  <a:schemeClr val="accent1">
                    <a:lumMod val="50000"/>
                  </a:schemeClr>
                </a:solidFill>
                <a:cs typeface="B Nazanin" panose="00000400000000000000" pitchFamily="2" charset="-78"/>
              </a:rPr>
              <a:t>   </a:t>
            </a:r>
            <a:r>
              <a:rPr lang="fa-IR" sz="2600" b="1" dirty="0" smtClean="0">
                <a:solidFill>
                  <a:schemeClr val="accent1">
                    <a:lumMod val="50000"/>
                  </a:schemeClr>
                </a:solidFill>
                <a:cs typeface="B Nazanin" panose="00000400000000000000" pitchFamily="2" charset="-78"/>
              </a:rPr>
              <a:t>           </a:t>
            </a:r>
            <a:r>
              <a:rPr lang="fa-IR" sz="2600" b="1" dirty="0">
                <a:solidFill>
                  <a:srgbClr val="FF0000"/>
                </a:solidFill>
                <a:cs typeface="B Nazanin" panose="00000400000000000000" pitchFamily="2" charset="-78"/>
              </a:rPr>
              <a:t>3 تا 5 روزگی </a:t>
            </a:r>
            <a:r>
              <a:rPr lang="fa-IR" sz="2600" b="1" dirty="0">
                <a:solidFill>
                  <a:srgbClr val="002060"/>
                </a:solidFill>
                <a:cs typeface="B Nazanin" panose="00000400000000000000" pitchFamily="2" charset="-78"/>
              </a:rPr>
              <a:t>بر روی کاغذ فیلتر تهیه شود و در شرایط استاندارد مطابق </a:t>
            </a:r>
            <a:r>
              <a:rPr lang="en-US" sz="2600" b="1" dirty="0" smtClean="0">
                <a:solidFill>
                  <a:srgbClr val="002060"/>
                </a:solidFill>
                <a:cs typeface="B Nazanin" panose="00000400000000000000" pitchFamily="2" charset="-78"/>
              </a:rPr>
              <a:t>    </a:t>
            </a:r>
          </a:p>
          <a:p>
            <a:pPr marL="0" indent="0" algn="just" rtl="1">
              <a:lnSpc>
                <a:spcPct val="150000"/>
              </a:lnSpc>
              <a:buNone/>
            </a:pPr>
            <a:r>
              <a:rPr lang="en-US" sz="2600" b="1" dirty="0">
                <a:solidFill>
                  <a:srgbClr val="002060"/>
                </a:solidFill>
                <a:cs typeface="B Nazanin" panose="00000400000000000000" pitchFamily="2" charset="-78"/>
              </a:rPr>
              <a:t> </a:t>
            </a:r>
            <a:r>
              <a:rPr lang="fa-IR" sz="2600" b="1" dirty="0" smtClean="0">
                <a:solidFill>
                  <a:srgbClr val="002060"/>
                </a:solidFill>
                <a:cs typeface="B Nazanin" panose="00000400000000000000" pitchFamily="2" charset="-78"/>
              </a:rPr>
              <a:t>      </a:t>
            </a:r>
            <a:r>
              <a:rPr lang="en-US" sz="2600" b="1" dirty="0" smtClean="0">
                <a:solidFill>
                  <a:srgbClr val="002060"/>
                </a:solidFill>
                <a:cs typeface="B Nazanin" panose="00000400000000000000" pitchFamily="2" charset="-78"/>
              </a:rPr>
              <a:t>    </a:t>
            </a:r>
            <a:r>
              <a:rPr lang="fa-IR" sz="2600" b="1" dirty="0" smtClean="0">
                <a:solidFill>
                  <a:srgbClr val="002060"/>
                </a:solidFill>
                <a:cs typeface="B Nazanin" panose="00000400000000000000" pitchFamily="2" charset="-78"/>
              </a:rPr>
              <a:t>دستورالعمل </a:t>
            </a:r>
            <a:r>
              <a:rPr lang="fa-IR" sz="2600" b="1" dirty="0">
                <a:solidFill>
                  <a:srgbClr val="002060"/>
                </a:solidFill>
                <a:cs typeface="B Nazanin" panose="00000400000000000000" pitchFamily="2" charset="-78"/>
              </a:rPr>
              <a:t>آزمایشگاه غربالگری نگهداری و بر طبق روالی که مرکز بهداشت مشخص </a:t>
            </a:r>
            <a:endParaRPr lang="en-US" sz="2600" b="1" dirty="0" smtClean="0">
              <a:solidFill>
                <a:srgbClr val="002060"/>
              </a:solidFill>
              <a:cs typeface="B Nazanin" panose="00000400000000000000" pitchFamily="2" charset="-78"/>
            </a:endParaRPr>
          </a:p>
          <a:p>
            <a:pPr marL="0" indent="0" algn="just" rtl="1">
              <a:lnSpc>
                <a:spcPct val="150000"/>
              </a:lnSpc>
              <a:buNone/>
            </a:pPr>
            <a:r>
              <a:rPr lang="en-US" sz="2600" b="1" dirty="0">
                <a:solidFill>
                  <a:srgbClr val="002060"/>
                </a:solidFill>
                <a:cs typeface="B Nazanin" panose="00000400000000000000" pitchFamily="2" charset="-78"/>
              </a:rPr>
              <a:t> </a:t>
            </a:r>
            <a:r>
              <a:rPr lang="fa-IR" sz="2600" b="1" dirty="0" smtClean="0">
                <a:solidFill>
                  <a:srgbClr val="002060"/>
                </a:solidFill>
                <a:cs typeface="B Nazanin" panose="00000400000000000000" pitchFamily="2" charset="-78"/>
              </a:rPr>
              <a:t>     </a:t>
            </a:r>
            <a:r>
              <a:rPr lang="en-US" sz="2600" b="1" dirty="0" smtClean="0">
                <a:solidFill>
                  <a:srgbClr val="002060"/>
                </a:solidFill>
                <a:cs typeface="B Nazanin" panose="00000400000000000000" pitchFamily="2" charset="-78"/>
              </a:rPr>
              <a:t>     </a:t>
            </a:r>
            <a:r>
              <a:rPr lang="fa-IR" sz="2600" b="1" dirty="0" smtClean="0">
                <a:solidFill>
                  <a:srgbClr val="002060"/>
                </a:solidFill>
                <a:cs typeface="B Nazanin" panose="00000400000000000000" pitchFamily="2" charset="-78"/>
              </a:rPr>
              <a:t>نموده </a:t>
            </a:r>
            <a:r>
              <a:rPr lang="fa-IR" sz="2600" b="1" dirty="0">
                <a:solidFill>
                  <a:srgbClr val="002060"/>
                </a:solidFill>
                <a:cs typeface="B Nazanin" panose="00000400000000000000" pitchFamily="2" charset="-78"/>
              </a:rPr>
              <a:t>به آزمایشگاه غربالگری ارسال شود (اگر بعد از 24 یا 48 ساعت از بیمارستان </a:t>
            </a:r>
            <a:endParaRPr lang="en-US" sz="2600" b="1" dirty="0" smtClean="0">
              <a:solidFill>
                <a:srgbClr val="002060"/>
              </a:solidFill>
              <a:cs typeface="B Nazanin" panose="00000400000000000000" pitchFamily="2" charset="-78"/>
            </a:endParaRPr>
          </a:p>
          <a:p>
            <a:pPr marL="0" indent="0" algn="just" rtl="1">
              <a:lnSpc>
                <a:spcPct val="150000"/>
              </a:lnSpc>
              <a:buNone/>
            </a:pPr>
            <a:r>
              <a:rPr lang="fa-IR" sz="2600" b="1" dirty="0" smtClean="0">
                <a:solidFill>
                  <a:srgbClr val="002060"/>
                </a:solidFill>
                <a:cs typeface="B Nazanin" panose="00000400000000000000" pitchFamily="2" charset="-78"/>
              </a:rPr>
              <a:t>       </a:t>
            </a:r>
            <a:r>
              <a:rPr lang="en-US" sz="2600" b="1" dirty="0" smtClean="0">
                <a:solidFill>
                  <a:srgbClr val="002060"/>
                </a:solidFill>
                <a:cs typeface="B Nazanin" panose="00000400000000000000" pitchFamily="2" charset="-78"/>
              </a:rPr>
              <a:t>     </a:t>
            </a:r>
            <a:r>
              <a:rPr lang="fa-IR" sz="2600" b="1" dirty="0" smtClean="0">
                <a:solidFill>
                  <a:srgbClr val="002060"/>
                </a:solidFill>
                <a:cs typeface="B Nazanin" panose="00000400000000000000" pitchFamily="2" charset="-78"/>
              </a:rPr>
              <a:t>مرخص </a:t>
            </a:r>
            <a:r>
              <a:rPr lang="fa-IR" sz="2600" b="1" dirty="0">
                <a:solidFill>
                  <a:srgbClr val="002060"/>
                </a:solidFill>
                <a:cs typeface="B Nazanin" panose="00000400000000000000" pitchFamily="2" charset="-78"/>
              </a:rPr>
              <a:t>شد باید در همان 3 تا 5 روزگی غربالگری شود). </a:t>
            </a:r>
          </a:p>
        </p:txBody>
      </p:sp>
    </p:spTree>
    <p:extLst>
      <p:ext uri="{BB962C8B-B14F-4D97-AF65-F5344CB8AC3E}">
        <p14:creationId xmlns:p14="http://schemas.microsoft.com/office/powerpoint/2010/main" val="75533475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612232" y="575288"/>
            <a:ext cx="10103518" cy="5332218"/>
          </a:xfrm>
        </p:spPr>
        <p:txBody>
          <a:bodyPr>
            <a:normAutofit fontScale="47500" lnSpcReduction="20000"/>
          </a:bodyPr>
          <a:lstStyle/>
          <a:p>
            <a:pPr marL="0" indent="0" algn="just" rtl="1">
              <a:lnSpc>
                <a:spcPct val="160000"/>
              </a:lnSpc>
              <a:buNone/>
            </a:pPr>
            <a:r>
              <a:rPr lang="fa-IR" dirty="0"/>
              <a:t/>
            </a:r>
            <a:br>
              <a:rPr lang="fa-IR" dirty="0"/>
            </a:br>
            <a:r>
              <a:rPr lang="fa-IR" sz="2400" b="1" dirty="0">
                <a:solidFill>
                  <a:srgbClr val="002060"/>
                </a:solidFill>
                <a:cs typeface="B Nazanin" panose="00000400000000000000" pitchFamily="2" charset="-78"/>
              </a:rPr>
              <a:t>	</a:t>
            </a:r>
            <a:r>
              <a:rPr lang="fa-IR" sz="3800" b="1" dirty="0">
                <a:solidFill>
                  <a:srgbClr val="002060"/>
                </a:solidFill>
                <a:cs typeface="B Nazanin" panose="00000400000000000000" pitchFamily="2" charset="-78"/>
              </a:rPr>
              <a:t>مواردی که آزمایشگاه انجام دهنده غربالگری/ تائید تشخیص تعیین می کند </a:t>
            </a:r>
            <a:r>
              <a:rPr lang="fa-IR" sz="3800" b="1" dirty="0" smtClean="0">
                <a:solidFill>
                  <a:srgbClr val="002060"/>
                </a:solidFill>
                <a:cs typeface="B Nazanin" panose="00000400000000000000" pitchFamily="2" charset="-78"/>
              </a:rPr>
              <a:t>که </a:t>
            </a:r>
            <a:r>
              <a:rPr lang="fa-IR" sz="3800" b="1" dirty="0">
                <a:solidFill>
                  <a:srgbClr val="002060"/>
                </a:solidFill>
                <a:cs typeface="B Nazanin" panose="00000400000000000000" pitchFamily="2" charset="-78"/>
              </a:rPr>
              <a:t>نیاز به نمونه گیری مجدد وجود دارد شامل </a:t>
            </a:r>
            <a:r>
              <a:rPr lang="fa-IR" sz="3800" b="1" dirty="0">
                <a:solidFill>
                  <a:srgbClr val="FF0000"/>
                </a:solidFill>
                <a:cs typeface="B Nazanin" panose="00000400000000000000" pitchFamily="2" charset="-78"/>
              </a:rPr>
              <a:t>نمونه نامناسب، اشکالات تکنیکی آزمایشگاه و در شرایطی که سطح متابولیت ها در سطح بینابینی</a:t>
            </a:r>
            <a:r>
              <a:rPr lang="fa-IR" sz="3800" b="1" dirty="0">
                <a:solidFill>
                  <a:schemeClr val="accent1">
                    <a:lumMod val="75000"/>
                  </a:schemeClr>
                </a:solidFill>
                <a:cs typeface="B Nazanin" panose="00000400000000000000" pitchFamily="2" charset="-78"/>
              </a:rPr>
              <a:t> </a:t>
            </a:r>
            <a:r>
              <a:rPr lang="fa-IR" sz="3800" b="1" dirty="0">
                <a:solidFill>
                  <a:srgbClr val="002060"/>
                </a:solidFill>
                <a:cs typeface="B Nazanin" panose="00000400000000000000" pitchFamily="2" charset="-78"/>
              </a:rPr>
              <a:t>(فقط در برنامه غربالگری نوزادان برای بیماری های متابولیک ارثی وجود دارد) است، نمونه گیری مجدد فوری (حداکثر تا 24 ساعت پس از </a:t>
            </a:r>
            <a:r>
              <a:rPr lang="fa-IR" sz="3800" b="1" dirty="0" smtClean="0">
                <a:solidFill>
                  <a:srgbClr val="002060"/>
                </a:solidFill>
                <a:cs typeface="B Nazanin" panose="00000400000000000000" pitchFamily="2" charset="-78"/>
              </a:rPr>
              <a:t>اعلام آزمایشگاه</a:t>
            </a:r>
            <a:r>
              <a:rPr lang="fa-IR" sz="3800" b="1" dirty="0">
                <a:solidFill>
                  <a:srgbClr val="002060"/>
                </a:solidFill>
                <a:cs typeface="B Nazanin" panose="00000400000000000000" pitchFamily="2" charset="-78"/>
              </a:rPr>
              <a:t>)، انجام شود</a:t>
            </a:r>
            <a:r>
              <a:rPr lang="fa-IR" sz="3800" b="1" dirty="0" smtClean="0">
                <a:solidFill>
                  <a:srgbClr val="002060"/>
                </a:solidFill>
                <a:cs typeface="B Nazanin" panose="00000400000000000000" pitchFamily="2" charset="-78"/>
              </a:rPr>
              <a:t>.</a:t>
            </a:r>
          </a:p>
          <a:p>
            <a:pPr marL="0" indent="0" algn="just" rtl="1">
              <a:lnSpc>
                <a:spcPct val="160000"/>
              </a:lnSpc>
              <a:buNone/>
            </a:pPr>
            <a:r>
              <a:rPr lang="fa-IR" sz="3800" b="1" dirty="0">
                <a:solidFill>
                  <a:srgbClr val="002060"/>
                </a:solidFill>
                <a:cs typeface="B Nazanin" panose="00000400000000000000" pitchFamily="2" charset="-78"/>
              </a:rPr>
              <a:t/>
            </a:r>
            <a:br>
              <a:rPr lang="fa-IR" sz="3800" b="1" dirty="0">
                <a:solidFill>
                  <a:srgbClr val="002060"/>
                </a:solidFill>
                <a:cs typeface="B Nazanin" panose="00000400000000000000" pitchFamily="2" charset="-78"/>
              </a:rPr>
            </a:br>
            <a:r>
              <a:rPr lang="fa-IR" sz="3800" b="1" dirty="0">
                <a:solidFill>
                  <a:srgbClr val="002060"/>
                </a:solidFill>
                <a:cs typeface="B Nazanin" panose="00000400000000000000" pitchFamily="2" charset="-78"/>
              </a:rPr>
              <a:t>	انجام آزمایش غربالگری برای نوزادانی که در </a:t>
            </a:r>
            <a:r>
              <a:rPr lang="fa-IR" sz="3800" b="1" dirty="0">
                <a:solidFill>
                  <a:srgbClr val="FF0000"/>
                </a:solidFill>
                <a:cs typeface="B Nazanin" panose="00000400000000000000" pitchFamily="2" charset="-78"/>
              </a:rPr>
              <a:t>منزل به دنیا آمده یا در کشور دیگري متولد شده اند</a:t>
            </a:r>
            <a:r>
              <a:rPr lang="fa-IR" sz="3800" b="1" dirty="0">
                <a:solidFill>
                  <a:srgbClr val="002060"/>
                </a:solidFill>
                <a:cs typeface="B Nazanin" panose="00000400000000000000" pitchFamily="2" charset="-78"/>
              </a:rPr>
              <a:t>، باید در اولین مراجعه به واحد خدمات جامع سلامت یا بیمارستان، به والدین توصیه </a:t>
            </a:r>
            <a:r>
              <a:rPr lang="fa-IR" sz="3800" b="1" dirty="0" smtClean="0">
                <a:solidFill>
                  <a:srgbClr val="002060"/>
                </a:solidFill>
                <a:cs typeface="B Nazanin" panose="00000400000000000000" pitchFamily="2" charset="-78"/>
              </a:rPr>
              <a:t>شود</a:t>
            </a:r>
          </a:p>
          <a:p>
            <a:pPr marL="0" indent="0" algn="just" rtl="1">
              <a:lnSpc>
                <a:spcPct val="160000"/>
              </a:lnSpc>
              <a:buNone/>
            </a:pPr>
            <a:endParaRPr lang="fa-IR" sz="3800" b="1" dirty="0">
              <a:solidFill>
                <a:srgbClr val="002060"/>
              </a:solidFill>
              <a:cs typeface="B Nazanin" panose="00000400000000000000" pitchFamily="2" charset="-78"/>
            </a:endParaRPr>
          </a:p>
          <a:p>
            <a:pPr marL="0" indent="0" algn="just" rtl="1">
              <a:lnSpc>
                <a:spcPct val="160000"/>
              </a:lnSpc>
              <a:buNone/>
            </a:pPr>
            <a:r>
              <a:rPr lang="fa-IR" sz="3800" b="1" dirty="0" smtClean="0">
                <a:solidFill>
                  <a:srgbClr val="002060"/>
                </a:solidFill>
                <a:cs typeface="B Nazanin" panose="00000400000000000000" pitchFamily="2" charset="-78"/>
              </a:rPr>
              <a:t>   ثبت </a:t>
            </a:r>
            <a:r>
              <a:rPr lang="fa-IR" sz="3800" b="1" dirty="0">
                <a:solidFill>
                  <a:srgbClr val="002060"/>
                </a:solidFill>
                <a:cs typeface="B Nazanin" panose="00000400000000000000" pitchFamily="2" charset="-78"/>
              </a:rPr>
              <a:t>هر مورد غربالگري به عهده دانشگاه </a:t>
            </a:r>
            <a:r>
              <a:rPr lang="fa-IR" sz="3800" b="1" dirty="0" smtClean="0">
                <a:solidFill>
                  <a:srgbClr val="002060"/>
                </a:solidFill>
                <a:cs typeface="B Nazanin" panose="00000400000000000000" pitchFamily="2" charset="-78"/>
              </a:rPr>
              <a:t>پوشش دهنده </a:t>
            </a:r>
            <a:r>
              <a:rPr lang="fa-IR" sz="3800" b="1" dirty="0">
                <a:solidFill>
                  <a:srgbClr val="002060"/>
                </a:solidFill>
                <a:cs typeface="B Nazanin" panose="00000400000000000000" pitchFamily="2" charset="-78"/>
              </a:rPr>
              <a:t>مرکزي که </a:t>
            </a:r>
            <a:r>
              <a:rPr lang="fa-IR" sz="3800" b="1" dirty="0">
                <a:solidFill>
                  <a:srgbClr val="FF0000"/>
                </a:solidFill>
                <a:cs typeface="B Nazanin" panose="00000400000000000000" pitchFamily="2" charset="-78"/>
              </a:rPr>
              <a:t>غربالگري در آن انجام شده</a:t>
            </a:r>
            <a:r>
              <a:rPr lang="fa-IR" sz="3800" b="1" dirty="0">
                <a:solidFill>
                  <a:srgbClr val="002060"/>
                </a:solidFill>
                <a:cs typeface="B Nazanin" panose="00000400000000000000" pitchFamily="2" charset="-78"/>
              </a:rPr>
              <a:t>، است (حتی اگر نوزاد ساکن منطقه تحت پوشش آن دانشگاه نباشد) این موضوع شامل پیگیري نتایج آزمایش ها نوزاد تا تعیین تکلیف نهایی است. بعد از گزارش مورد به دانشگاه </a:t>
            </a:r>
            <a:r>
              <a:rPr lang="fa-IR" sz="3800" b="1" dirty="0" smtClean="0">
                <a:solidFill>
                  <a:srgbClr val="002060"/>
                </a:solidFill>
                <a:cs typeface="B Nazanin" panose="00000400000000000000" pitchFamily="2" charset="-78"/>
              </a:rPr>
              <a:t>پوشش دهنده </a:t>
            </a:r>
            <a:r>
              <a:rPr lang="fa-IR" sz="3800" b="1" dirty="0">
                <a:solidFill>
                  <a:srgbClr val="002060"/>
                </a:solidFill>
                <a:cs typeface="B Nazanin" panose="00000400000000000000" pitchFamily="2" charset="-78"/>
              </a:rPr>
              <a:t>محل سکونت، مراقبت بیمار به عهده دانشگاه پوشش دهنده خواهد </a:t>
            </a:r>
            <a:r>
              <a:rPr lang="fa-IR" sz="3800" b="1" dirty="0" smtClean="0">
                <a:solidFill>
                  <a:srgbClr val="002060"/>
                </a:solidFill>
                <a:cs typeface="B Nazanin" panose="00000400000000000000" pitchFamily="2" charset="-78"/>
              </a:rPr>
              <a:t>بود.</a:t>
            </a:r>
          </a:p>
        </p:txBody>
      </p:sp>
    </p:spTree>
    <p:extLst>
      <p:ext uri="{BB962C8B-B14F-4D97-AF65-F5344CB8AC3E}">
        <p14:creationId xmlns:p14="http://schemas.microsoft.com/office/powerpoint/2010/main" val="138864468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64512" y="381223"/>
            <a:ext cx="5979575" cy="761778"/>
          </a:xfrm>
        </p:spPr>
        <p:txBody>
          <a:bodyPr>
            <a:normAutofit fontScale="90000"/>
          </a:bodyPr>
          <a:lstStyle/>
          <a:p>
            <a:r>
              <a:rPr lang="fa-IR" b="1" dirty="0">
                <a:solidFill>
                  <a:schemeClr val="accent1">
                    <a:lumMod val="75000"/>
                  </a:schemeClr>
                </a:solidFill>
                <a:cs typeface="B Nazanin" panose="00000400000000000000" pitchFamily="2" charset="-78"/>
              </a:rPr>
              <a:t>غربالگری نوزادان بستری در بیمارستان</a:t>
            </a:r>
            <a:r>
              <a:rPr lang="fa-IR" dirty="0"/>
              <a:t/>
            </a:r>
            <a:br>
              <a:rPr lang="fa-IR" dirty="0"/>
            </a:br>
            <a:endParaRPr lang="en-US" dirty="0"/>
          </a:p>
        </p:txBody>
      </p:sp>
      <p:sp>
        <p:nvSpPr>
          <p:cNvPr id="3" name="Content Placeholder 2"/>
          <p:cNvSpPr>
            <a:spLocks noGrp="1"/>
          </p:cNvSpPr>
          <p:nvPr>
            <p:ph idx="1"/>
          </p:nvPr>
        </p:nvSpPr>
        <p:spPr>
          <a:xfrm>
            <a:off x="2589212" y="1428749"/>
            <a:ext cx="9126538" cy="4886325"/>
          </a:xfrm>
        </p:spPr>
        <p:txBody>
          <a:bodyPr>
            <a:normAutofit/>
          </a:bodyPr>
          <a:lstStyle/>
          <a:p>
            <a:pPr algn="just" rtl="1">
              <a:lnSpc>
                <a:spcPct val="160000"/>
              </a:lnSpc>
            </a:pPr>
            <a:r>
              <a:rPr lang="en-US" dirty="0"/>
              <a:t>	</a:t>
            </a:r>
            <a:r>
              <a:rPr lang="fa-IR" sz="2400" b="1" dirty="0">
                <a:solidFill>
                  <a:srgbClr val="002060"/>
                </a:solidFill>
                <a:cs typeface="B Nazanin" panose="00000400000000000000" pitchFamily="2" charset="-78"/>
              </a:rPr>
              <a:t>در مورد نوزادان طبیعی زمان نمونه گیری 3 تا 5 روزگی باشد.</a:t>
            </a:r>
          </a:p>
          <a:p>
            <a:pPr algn="just" rtl="1">
              <a:lnSpc>
                <a:spcPct val="160000"/>
              </a:lnSpc>
            </a:pPr>
            <a:r>
              <a:rPr lang="en-US" sz="2400" b="1" dirty="0">
                <a:solidFill>
                  <a:srgbClr val="002060"/>
                </a:solidFill>
                <a:cs typeface="B Nazanin" panose="00000400000000000000" pitchFamily="2" charset="-78"/>
              </a:rPr>
              <a:t>	</a:t>
            </a:r>
            <a:r>
              <a:rPr lang="fa-IR" sz="2400" b="1" dirty="0">
                <a:solidFill>
                  <a:srgbClr val="002060"/>
                </a:solidFill>
                <a:cs typeface="B Nazanin" panose="00000400000000000000" pitchFamily="2" charset="-78"/>
              </a:rPr>
              <a:t>در صورتی که نوزادي در زمان غربالگری 5-3 روزگی در </a:t>
            </a:r>
            <a:r>
              <a:rPr lang="fa-IR" sz="2400" b="1" dirty="0">
                <a:solidFill>
                  <a:srgbClr val="FF0000"/>
                </a:solidFill>
                <a:cs typeface="B Nazanin" panose="00000400000000000000" pitchFamily="2" charset="-78"/>
              </a:rPr>
              <a:t>بیمارستان بستري </a:t>
            </a:r>
            <a:r>
              <a:rPr lang="fa-IR" sz="2400" b="1" dirty="0">
                <a:solidFill>
                  <a:srgbClr val="002060"/>
                </a:solidFill>
                <a:cs typeface="B Nazanin" panose="00000400000000000000" pitchFamily="2" charset="-78"/>
              </a:rPr>
              <a:t>باشد، ضروري است اولین نمونه غربالگری وی حتی در صورت </a:t>
            </a:r>
            <a:r>
              <a:rPr lang="en-US" sz="2400" b="1" dirty="0">
                <a:solidFill>
                  <a:srgbClr val="002060"/>
                </a:solidFill>
                <a:cs typeface="B Nazanin" panose="00000400000000000000" pitchFamily="2" charset="-78"/>
              </a:rPr>
              <a:t>NPO </a:t>
            </a:r>
            <a:r>
              <a:rPr lang="fa-IR" sz="2400" b="1" dirty="0">
                <a:solidFill>
                  <a:srgbClr val="002060"/>
                </a:solidFill>
                <a:cs typeface="B Nazanin" panose="00000400000000000000" pitchFamily="2" charset="-78"/>
              </a:rPr>
              <a:t>بودن بر روي کاغذ فیلتر تهیه شده و مطابق دستورالعمل ابلاغی به آزمایشگاه غربالگري (منتخب/مرجع) ارسال شود.</a:t>
            </a:r>
          </a:p>
          <a:p>
            <a:pPr algn="just" rtl="1">
              <a:lnSpc>
                <a:spcPct val="160000"/>
              </a:lnSpc>
            </a:pPr>
            <a:r>
              <a:rPr lang="en-US" sz="2400" b="1" dirty="0">
                <a:solidFill>
                  <a:srgbClr val="002060"/>
                </a:solidFill>
                <a:cs typeface="B Nazanin" panose="00000400000000000000" pitchFamily="2" charset="-78"/>
              </a:rPr>
              <a:t>	</a:t>
            </a:r>
            <a:r>
              <a:rPr lang="fa-IR" sz="2400" b="1" dirty="0">
                <a:solidFill>
                  <a:srgbClr val="002060"/>
                </a:solidFill>
                <a:cs typeface="B Nazanin" panose="00000400000000000000" pitchFamily="2" charset="-78"/>
              </a:rPr>
              <a:t>غربالگر بیمارستان موظف است که والدین نوزاد بستری در 3 تا 5 روزگی را در خصوص غربالگری مجدد در زمان تعیین شده توسط پزشک متخصص، آگاه سازد و زمان غربالگری مجدد را در خلاصه </a:t>
            </a:r>
            <a:r>
              <a:rPr lang="fa-IR" sz="2400" b="1" dirty="0" smtClean="0">
                <a:solidFill>
                  <a:srgbClr val="002060"/>
                </a:solidFill>
                <a:cs typeface="B Nazanin" panose="00000400000000000000" pitchFamily="2" charset="-78"/>
              </a:rPr>
              <a:t>پرونده  </a:t>
            </a:r>
            <a:r>
              <a:rPr lang="fa-IR" sz="2400" b="1" dirty="0">
                <a:solidFill>
                  <a:srgbClr val="002060"/>
                </a:solidFill>
                <a:cs typeface="B Nazanin" panose="00000400000000000000" pitchFamily="2" charset="-78"/>
              </a:rPr>
              <a:t>تحویل داده شده به بیمار ثبت نماید.</a:t>
            </a:r>
          </a:p>
          <a:p>
            <a:pPr marL="0" indent="0" algn="just" rtl="1">
              <a:lnSpc>
                <a:spcPct val="160000"/>
              </a:lnSpc>
              <a:buNone/>
            </a:pPr>
            <a:endParaRPr lang="en-US" sz="2400" b="1" dirty="0">
              <a:solidFill>
                <a:srgbClr val="002060"/>
              </a:solidFill>
              <a:cs typeface="B Nazanin" panose="00000400000000000000" pitchFamily="2" charset="-78"/>
            </a:endParaRPr>
          </a:p>
        </p:txBody>
      </p:sp>
    </p:spTree>
    <p:extLst>
      <p:ext uri="{BB962C8B-B14F-4D97-AF65-F5344CB8AC3E}">
        <p14:creationId xmlns:p14="http://schemas.microsoft.com/office/powerpoint/2010/main" val="214685555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101372" y="861891"/>
            <a:ext cx="8946541" cy="5396034"/>
          </a:xfrm>
        </p:spPr>
        <p:txBody>
          <a:bodyPr>
            <a:normAutofit/>
          </a:bodyPr>
          <a:lstStyle/>
          <a:p>
            <a:pPr algn="just" rtl="1">
              <a:lnSpc>
                <a:spcPct val="150000"/>
              </a:lnSpc>
            </a:pPr>
            <a:r>
              <a:rPr lang="fa-IR" dirty="0"/>
              <a:t>	</a:t>
            </a:r>
            <a:r>
              <a:rPr lang="fa-IR" sz="2400" b="1" dirty="0">
                <a:solidFill>
                  <a:srgbClr val="002060"/>
                </a:solidFill>
                <a:cs typeface="B Nazanin" panose="00000400000000000000" pitchFamily="2" charset="-78"/>
              </a:rPr>
              <a:t>زمان مناسب برای موارد نمونه گیری مجدد (مواردی که نتیجه آزمایش را منفی کاذب </a:t>
            </a:r>
            <a:r>
              <a:rPr lang="fa-IR" sz="2400" b="1" dirty="0" smtClean="0">
                <a:solidFill>
                  <a:srgbClr val="002060"/>
                </a:solidFill>
                <a:cs typeface="B Nazanin" panose="00000400000000000000" pitchFamily="2" charset="-78"/>
              </a:rPr>
              <a:t>میکند</a:t>
            </a:r>
            <a:r>
              <a:rPr lang="fa-IR" sz="2400" b="1" dirty="0">
                <a:solidFill>
                  <a:srgbClr val="002060"/>
                </a:solidFill>
                <a:cs typeface="B Nazanin" panose="00000400000000000000" pitchFamily="2" charset="-78"/>
              </a:rPr>
              <a:t>) در  </a:t>
            </a:r>
            <a:r>
              <a:rPr lang="fa-IR" sz="2400" b="1" dirty="0">
                <a:solidFill>
                  <a:schemeClr val="accent1">
                    <a:lumMod val="50000"/>
                  </a:schemeClr>
                </a:solidFill>
                <a:cs typeface="B Nazanin" panose="00000400000000000000" pitchFamily="2" charset="-78"/>
              </a:rPr>
              <a:t>14-8 روزگی </a:t>
            </a:r>
            <a:r>
              <a:rPr lang="fa-IR" sz="2400" b="1" dirty="0">
                <a:solidFill>
                  <a:srgbClr val="002060"/>
                </a:solidFill>
                <a:cs typeface="B Nazanin" panose="00000400000000000000" pitchFamily="2" charset="-78"/>
              </a:rPr>
              <a:t>است به شرطی که 72 ساعت از شیر خوردن نوزاد گذشته باشد و </a:t>
            </a:r>
            <a:r>
              <a:rPr lang="fa-IR" sz="2400" b="1" dirty="0" smtClean="0">
                <a:solidFill>
                  <a:srgbClr val="002060"/>
                </a:solidFill>
                <a:cs typeface="B Nazanin" panose="00000400000000000000" pitchFamily="2" charset="-78"/>
              </a:rPr>
              <a:t>اندیکاسیون های </a:t>
            </a:r>
            <a:r>
              <a:rPr lang="fa-IR" sz="2400" b="1" dirty="0">
                <a:solidFill>
                  <a:srgbClr val="002060"/>
                </a:solidFill>
                <a:cs typeface="B Nazanin" panose="00000400000000000000" pitchFamily="2" charset="-78"/>
              </a:rPr>
              <a:t>اخذ نمونه وجود داشته باشد.</a:t>
            </a:r>
          </a:p>
          <a:p>
            <a:pPr algn="just" rtl="1">
              <a:lnSpc>
                <a:spcPct val="150000"/>
              </a:lnSpc>
            </a:pPr>
            <a:r>
              <a:rPr lang="en-US" sz="2400" b="1" dirty="0">
                <a:solidFill>
                  <a:srgbClr val="002060"/>
                </a:solidFill>
                <a:cs typeface="B Nazanin" panose="00000400000000000000" pitchFamily="2" charset="-78"/>
              </a:rPr>
              <a:t>	</a:t>
            </a:r>
            <a:r>
              <a:rPr lang="fa-IR" sz="2400" b="1" dirty="0">
                <a:solidFill>
                  <a:srgbClr val="002060"/>
                </a:solidFill>
                <a:cs typeface="B Nazanin" panose="00000400000000000000" pitchFamily="2" charset="-78"/>
              </a:rPr>
              <a:t>در صورتی که نوزاد بیمار در زمان تعیین شده توسط پزشک معالج براي غربالگري مجدد، همچنان در بیمارستان بستري است، لازم است آزمایش غربالگري وي </a:t>
            </a:r>
            <a:r>
              <a:rPr lang="fa-IR" sz="2400" b="1" dirty="0">
                <a:solidFill>
                  <a:srgbClr val="FF0000"/>
                </a:solidFill>
                <a:cs typeface="B Nazanin" panose="00000400000000000000" pitchFamily="2" charset="-78"/>
              </a:rPr>
              <a:t>(نمونه مجدد</a:t>
            </a:r>
            <a:r>
              <a:rPr lang="fa-IR" sz="2400" b="1" dirty="0">
                <a:solidFill>
                  <a:srgbClr val="002060"/>
                </a:solidFill>
                <a:cs typeface="B Nazanin" panose="00000400000000000000" pitchFamily="2" charset="-78"/>
              </a:rPr>
              <a:t>) در شرایطی که </a:t>
            </a:r>
            <a:r>
              <a:rPr lang="fa-IR" sz="2400" b="1" dirty="0" smtClean="0">
                <a:solidFill>
                  <a:srgbClr val="002060"/>
                </a:solidFill>
                <a:cs typeface="B Nazanin" panose="00000400000000000000" pitchFamily="2" charset="-78"/>
              </a:rPr>
              <a:t>اندیکاسیون های </a:t>
            </a:r>
            <a:r>
              <a:rPr lang="fa-IR" sz="2400" b="1" dirty="0">
                <a:solidFill>
                  <a:srgbClr val="002060"/>
                </a:solidFill>
                <a:cs typeface="B Nazanin" panose="00000400000000000000" pitchFamily="2" charset="-78"/>
              </a:rPr>
              <a:t>اخذ نمونه مجدد را دارد بر روي کاغذ فیلتر تهیه شده و مطابق دستورالعمل ابلاغی به آزمایشگاه غربالگري (منتخب/مرجع) ارسال شود.</a:t>
            </a:r>
          </a:p>
          <a:p>
            <a:pPr algn="just">
              <a:lnSpc>
                <a:spcPct val="150000"/>
              </a:lnSpc>
            </a:pPr>
            <a:endParaRPr lang="fa-IR" sz="2400" b="1" dirty="0">
              <a:solidFill>
                <a:srgbClr val="002060"/>
              </a:solidFill>
              <a:cs typeface="B Nazanin" panose="00000400000000000000" pitchFamily="2" charset="-78"/>
            </a:endParaRPr>
          </a:p>
          <a:p>
            <a:pPr algn="just">
              <a:lnSpc>
                <a:spcPct val="150000"/>
              </a:lnSpc>
            </a:pPr>
            <a:endParaRPr lang="en-US" sz="2400" b="1" dirty="0">
              <a:solidFill>
                <a:srgbClr val="002060"/>
              </a:solidFill>
              <a:cs typeface="B Nazanin" panose="00000400000000000000" pitchFamily="2" charset="-78"/>
            </a:endParaRPr>
          </a:p>
        </p:txBody>
      </p:sp>
    </p:spTree>
    <p:extLst>
      <p:ext uri="{BB962C8B-B14F-4D97-AF65-F5344CB8AC3E}">
        <p14:creationId xmlns:p14="http://schemas.microsoft.com/office/powerpoint/2010/main" val="366107517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794793" y="963110"/>
            <a:ext cx="9478045" cy="5523415"/>
          </a:xfrm>
        </p:spPr>
        <p:txBody>
          <a:bodyPr>
            <a:normAutofit/>
          </a:bodyPr>
          <a:lstStyle/>
          <a:p>
            <a:pPr algn="just" rtl="1">
              <a:lnSpc>
                <a:spcPct val="150000"/>
              </a:lnSpc>
            </a:pPr>
            <a:r>
              <a:rPr lang="fa-IR" sz="2000" b="1" dirty="0" smtClean="0">
                <a:solidFill>
                  <a:srgbClr val="002060"/>
                </a:solidFill>
                <a:cs typeface="B Nazanin" panose="00000400000000000000" pitchFamily="2" charset="-78"/>
              </a:rPr>
              <a:t>در </a:t>
            </a:r>
            <a:r>
              <a:rPr lang="fa-IR" sz="2000" b="1" dirty="0">
                <a:solidFill>
                  <a:srgbClr val="002060"/>
                </a:solidFill>
                <a:cs typeface="B Nazanin" panose="00000400000000000000" pitchFamily="2" charset="-78"/>
              </a:rPr>
              <a:t>صورتی که نوزاد قبل از زمان تعیین شده ترخیص شود (یا به بیمارستان دیگري اعزام گردد) باید توصیه به والدین توسط پزشک و یا پرستار مسئول بخش به نحوي صورت گیرد که آزمایش غربالگري و </a:t>
            </a:r>
            <a:r>
              <a:rPr lang="fa-IR" sz="2000" b="1" dirty="0" smtClean="0">
                <a:solidFill>
                  <a:srgbClr val="002060"/>
                </a:solidFill>
                <a:cs typeface="B Nazanin" panose="00000400000000000000" pitchFamily="2" charset="-78"/>
              </a:rPr>
              <a:t>نمونه گیری </a:t>
            </a:r>
            <a:r>
              <a:rPr lang="fa-IR" sz="2000" b="1" dirty="0">
                <a:solidFill>
                  <a:srgbClr val="002060"/>
                </a:solidFill>
                <a:cs typeface="B Nazanin" panose="00000400000000000000" pitchFamily="2" charset="-78"/>
              </a:rPr>
              <a:t>مجدد وی در صورت نیاز مورد غفلت قرار نگیرد.</a:t>
            </a:r>
          </a:p>
          <a:p>
            <a:pPr algn="just" rtl="1">
              <a:lnSpc>
                <a:spcPct val="150000"/>
              </a:lnSpc>
            </a:pPr>
            <a:r>
              <a:rPr lang="en-US" sz="2000" b="1" dirty="0">
                <a:solidFill>
                  <a:srgbClr val="002060"/>
                </a:solidFill>
                <a:cs typeface="B Nazanin" panose="00000400000000000000" pitchFamily="2" charset="-78"/>
              </a:rPr>
              <a:t>	</a:t>
            </a:r>
            <a:r>
              <a:rPr lang="fa-IR" sz="2000" b="1" dirty="0">
                <a:solidFill>
                  <a:srgbClr val="002060"/>
                </a:solidFill>
                <a:cs typeface="B Nazanin" panose="00000400000000000000" pitchFamily="2" charset="-78"/>
              </a:rPr>
              <a:t>هنگام اخذ نمونه مجدد لازم است نوزاد </a:t>
            </a:r>
            <a:r>
              <a:rPr lang="en-US" sz="2000" b="1" dirty="0">
                <a:solidFill>
                  <a:srgbClr val="002060"/>
                </a:solidFill>
                <a:cs typeface="B Nazanin" panose="00000400000000000000" pitchFamily="2" charset="-78"/>
              </a:rPr>
              <a:t>NPO </a:t>
            </a:r>
            <a:r>
              <a:rPr lang="fa-IR" sz="2000" b="1" dirty="0" smtClean="0">
                <a:solidFill>
                  <a:srgbClr val="002060"/>
                </a:solidFill>
                <a:cs typeface="B Nazanin" panose="00000400000000000000" pitchFamily="2" charset="-78"/>
              </a:rPr>
              <a:t> نبوده </a:t>
            </a:r>
            <a:r>
              <a:rPr lang="fa-IR" sz="2000" b="1" dirty="0">
                <a:solidFill>
                  <a:srgbClr val="002060"/>
                </a:solidFill>
                <a:cs typeface="B Nazanin" panose="00000400000000000000" pitchFamily="2" charset="-78"/>
              </a:rPr>
              <a:t>و 72 ساعت از شیر خوردن کامل وی </a:t>
            </a:r>
            <a:r>
              <a:rPr lang="fa-IR" sz="2000" b="1" dirty="0">
                <a:solidFill>
                  <a:srgbClr val="FF0000"/>
                </a:solidFill>
                <a:cs typeface="B Nazanin" panose="00000400000000000000" pitchFamily="2" charset="-78"/>
              </a:rPr>
              <a:t>(مصرف شیر مادر به مدت 3 روز و هر روز 50 </a:t>
            </a:r>
            <a:r>
              <a:rPr lang="fa-IR" sz="2000" b="1" dirty="0" smtClean="0">
                <a:solidFill>
                  <a:srgbClr val="FF0000"/>
                </a:solidFill>
                <a:cs typeface="B Nazanin" panose="00000400000000000000" pitchFamily="2" charset="-78"/>
              </a:rPr>
              <a:t>سی سی </a:t>
            </a:r>
            <a:r>
              <a:rPr lang="fa-IR" sz="2000" b="1" dirty="0">
                <a:solidFill>
                  <a:srgbClr val="FF0000"/>
                </a:solidFill>
                <a:cs typeface="B Nazanin" panose="00000400000000000000" pitchFamily="2" charset="-78"/>
              </a:rPr>
              <a:t>به ازای هر کیلوگرم وزن نوزاد یا روزانه 30 </a:t>
            </a:r>
            <a:r>
              <a:rPr lang="fa-IR" sz="2000" b="1" dirty="0" smtClean="0">
                <a:solidFill>
                  <a:srgbClr val="FF0000"/>
                </a:solidFill>
                <a:cs typeface="B Nazanin" panose="00000400000000000000" pitchFamily="2" charset="-78"/>
              </a:rPr>
              <a:t>سی سی </a:t>
            </a:r>
            <a:r>
              <a:rPr lang="fa-IR" sz="2000" b="1" dirty="0">
                <a:solidFill>
                  <a:srgbClr val="FF0000"/>
                </a:solidFill>
                <a:cs typeface="B Nazanin" panose="00000400000000000000" pitchFamily="2" charset="-78"/>
              </a:rPr>
              <a:t>شیرخشک به ازای کیلوگرم وزن نوزاد)</a:t>
            </a:r>
            <a:r>
              <a:rPr lang="fa-IR" sz="2000" b="1" dirty="0">
                <a:solidFill>
                  <a:srgbClr val="002060"/>
                </a:solidFill>
                <a:cs typeface="B Nazanin" panose="00000400000000000000" pitchFamily="2" charset="-78"/>
              </a:rPr>
              <a:t> گذشته باشد.</a:t>
            </a:r>
          </a:p>
          <a:p>
            <a:pPr algn="just" rtl="1">
              <a:lnSpc>
                <a:spcPct val="150000"/>
              </a:lnSpc>
            </a:pPr>
            <a:r>
              <a:rPr lang="en-US" sz="2000" b="1" dirty="0">
                <a:solidFill>
                  <a:srgbClr val="002060"/>
                </a:solidFill>
                <a:cs typeface="B Nazanin" panose="00000400000000000000" pitchFamily="2" charset="-78"/>
              </a:rPr>
              <a:t>	</a:t>
            </a:r>
            <a:r>
              <a:rPr lang="fa-IR" sz="2000" b="1" dirty="0">
                <a:solidFill>
                  <a:srgbClr val="002060"/>
                </a:solidFill>
                <a:cs typeface="B Nazanin" panose="00000400000000000000" pitchFamily="2" charset="-78"/>
              </a:rPr>
              <a:t>در مواردی که نتیجه غربالگری در مورد بیماری </a:t>
            </a:r>
            <a:r>
              <a:rPr lang="fa-IR" sz="2000" b="1" dirty="0" smtClean="0">
                <a:solidFill>
                  <a:srgbClr val="002060"/>
                </a:solidFill>
                <a:cs typeface="B Nazanin" panose="00000400000000000000" pitchFamily="2" charset="-78"/>
              </a:rPr>
              <a:t>فنیل کتونوری/بیماریهای </a:t>
            </a:r>
            <a:r>
              <a:rPr lang="fa-IR" sz="2000" b="1" dirty="0">
                <a:solidFill>
                  <a:srgbClr val="002060"/>
                </a:solidFill>
                <a:cs typeface="B Nazanin" panose="00000400000000000000" pitchFamily="2" charset="-78"/>
              </a:rPr>
              <a:t>متابولیک ارثی منفی است اما </a:t>
            </a:r>
            <a:r>
              <a:rPr lang="fa-IR" sz="2000" b="1" dirty="0">
                <a:solidFill>
                  <a:srgbClr val="FF0000"/>
                </a:solidFill>
                <a:cs typeface="B Nazanin" panose="00000400000000000000" pitchFamily="2" charset="-78"/>
              </a:rPr>
              <a:t>نوزاد تاخیر در تکامل دارد</a:t>
            </a:r>
            <a:r>
              <a:rPr lang="fa-IR" sz="2000" b="1" dirty="0">
                <a:solidFill>
                  <a:srgbClr val="002060"/>
                </a:solidFill>
                <a:cs typeface="B Nazanin" panose="00000400000000000000" pitchFamily="2" charset="-78"/>
              </a:rPr>
              <a:t>؛ </a:t>
            </a:r>
            <a:r>
              <a:rPr lang="fa-IR" sz="2000" b="1" dirty="0" smtClean="0">
                <a:solidFill>
                  <a:srgbClr val="002060"/>
                </a:solidFill>
                <a:cs typeface="B Nazanin" panose="00000400000000000000" pitchFamily="2" charset="-78"/>
              </a:rPr>
              <a:t>نمونه ی </a:t>
            </a:r>
            <a:r>
              <a:rPr lang="fa-IR" sz="2000" b="1" dirty="0">
                <a:solidFill>
                  <a:srgbClr val="002060"/>
                </a:solidFill>
                <a:cs typeface="B Nazanin" panose="00000400000000000000" pitchFamily="2" charset="-78"/>
              </a:rPr>
              <a:t>مجدد از کودک گرفته شده و با مشورت با فوق تخصص منتخب برنامه </a:t>
            </a:r>
            <a:r>
              <a:rPr lang="fa-IR" sz="2000" b="1" dirty="0" smtClean="0">
                <a:solidFill>
                  <a:srgbClr val="002060"/>
                </a:solidFill>
                <a:cs typeface="B Nazanin" panose="00000400000000000000" pitchFamily="2" charset="-78"/>
              </a:rPr>
              <a:t>تعیین </a:t>
            </a:r>
            <a:r>
              <a:rPr lang="fa-IR" sz="2000" b="1" dirty="0">
                <a:solidFill>
                  <a:srgbClr val="002060"/>
                </a:solidFill>
                <a:cs typeface="B Nazanin" panose="00000400000000000000" pitchFamily="2" charset="-78"/>
              </a:rPr>
              <a:t>سطح متابولیت ها (روش های مرسوم غربالگری و یا تائید تشخیص بر اساس نظر فوق تخصص و علائم بالینی بیمار) باید انجام گیرد</a:t>
            </a:r>
            <a:r>
              <a:rPr lang="fa-IR" sz="2000" b="1" dirty="0" smtClean="0">
                <a:solidFill>
                  <a:srgbClr val="002060"/>
                </a:solidFill>
                <a:cs typeface="B Nazanin" panose="00000400000000000000" pitchFamily="2" charset="-78"/>
              </a:rPr>
              <a:t>.</a:t>
            </a:r>
            <a:endParaRPr lang="fa-IR" sz="2000" b="1" dirty="0">
              <a:solidFill>
                <a:srgbClr val="002060"/>
              </a:solidFill>
              <a:cs typeface="B Nazanin" panose="00000400000000000000" pitchFamily="2" charset="-78"/>
            </a:endParaRPr>
          </a:p>
        </p:txBody>
      </p:sp>
    </p:spTree>
    <p:extLst>
      <p:ext uri="{BB962C8B-B14F-4D97-AF65-F5344CB8AC3E}">
        <p14:creationId xmlns:p14="http://schemas.microsoft.com/office/powerpoint/2010/main" val="2151133417"/>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709928" y="528638"/>
            <a:ext cx="8946541" cy="5686425"/>
          </a:xfrm>
        </p:spPr>
        <p:txBody>
          <a:bodyPr>
            <a:normAutofit/>
          </a:bodyPr>
          <a:lstStyle/>
          <a:p>
            <a:pPr algn="just" rtl="1">
              <a:lnSpc>
                <a:spcPct val="150000"/>
              </a:lnSpc>
            </a:pPr>
            <a:r>
              <a:rPr lang="fa-IR" sz="2400" b="1" dirty="0" smtClean="0">
                <a:solidFill>
                  <a:srgbClr val="002060"/>
                </a:solidFill>
                <a:cs typeface="B Nazanin" panose="00000400000000000000" pitchFamily="2" charset="-78"/>
              </a:rPr>
              <a:t>از نوزادان بستری دربیمارستان یک نمونه در</a:t>
            </a:r>
            <a:r>
              <a:rPr lang="fa-IR" sz="2400" b="1" dirty="0" smtClean="0">
                <a:solidFill>
                  <a:schemeClr val="accent1">
                    <a:lumMod val="50000"/>
                  </a:schemeClr>
                </a:solidFill>
                <a:cs typeface="B Nazanin" panose="00000400000000000000" pitchFamily="2" charset="-78"/>
              </a:rPr>
              <a:t>5-3 روزگی </a:t>
            </a:r>
            <a:r>
              <a:rPr lang="fa-IR" sz="2400" b="1" dirty="0" smtClean="0">
                <a:solidFill>
                  <a:srgbClr val="002060"/>
                </a:solidFill>
                <a:cs typeface="B Nazanin" panose="00000400000000000000" pitchFamily="2" charset="-78"/>
              </a:rPr>
              <a:t>ویک نمونه در شرایط بهبود ایشان (به شرط اینکه </a:t>
            </a:r>
            <a:r>
              <a:rPr lang="fa-IR" sz="2400" b="1" dirty="0" smtClean="0">
                <a:solidFill>
                  <a:schemeClr val="accent1">
                    <a:lumMod val="50000"/>
                  </a:schemeClr>
                </a:solidFill>
                <a:cs typeface="B Nazanin" panose="00000400000000000000" pitchFamily="2" charset="-78"/>
              </a:rPr>
              <a:t>14-8 </a:t>
            </a:r>
            <a:r>
              <a:rPr lang="fa-IR" sz="2400" b="1" dirty="0" smtClean="0">
                <a:solidFill>
                  <a:srgbClr val="002060"/>
                </a:solidFill>
                <a:cs typeface="B Nazanin" panose="00000400000000000000" pitchFamily="2" charset="-78"/>
              </a:rPr>
              <a:t>روزه باشد واندیکاسیون های لازم جهت اخذ نمونه مجدد را داشته باشد) گرفته شود.به جز در مواردی که پزشک متخصص زمان انجام آزمایش مجدد را باتوجه به تداخل درمان صورت پذیرفته با خودکار قرمز در پرونده بیمار ثبت نموده باشد.</a:t>
            </a:r>
          </a:p>
          <a:p>
            <a:pPr marL="0" indent="0" algn="just" rtl="1">
              <a:lnSpc>
                <a:spcPct val="150000"/>
              </a:lnSpc>
              <a:buNone/>
            </a:pPr>
            <a:endParaRPr lang="fa-IR" sz="2400" b="1" dirty="0">
              <a:solidFill>
                <a:srgbClr val="002060"/>
              </a:solidFill>
              <a:cs typeface="B Nazanin" panose="00000400000000000000" pitchFamily="2" charset="-78"/>
            </a:endParaRPr>
          </a:p>
          <a:p>
            <a:pPr algn="just" rtl="1">
              <a:lnSpc>
                <a:spcPct val="150000"/>
              </a:lnSpc>
            </a:pPr>
            <a:r>
              <a:rPr lang="fa-IR" sz="2400" b="1" dirty="0" smtClean="0">
                <a:solidFill>
                  <a:srgbClr val="002060"/>
                </a:solidFill>
                <a:cs typeface="B Nazanin" panose="00000400000000000000" pitchFamily="2" charset="-78"/>
              </a:rPr>
              <a:t>درصورتیکه نوزاد بعداز گذشت 14-8 روز همچنان بستری باشد و هنوز اندیکاسیون های لازم جهت نمونه گیری صحیح را کسب نکرده باشد پس از ترخیص و قطع دارو نمونه مجدد گرفته شود.</a:t>
            </a:r>
          </a:p>
          <a:p>
            <a:pPr algn="just" rtl="1">
              <a:lnSpc>
                <a:spcPct val="150000"/>
              </a:lnSpc>
            </a:pPr>
            <a:endParaRPr lang="fa-IR" sz="2400" b="1" dirty="0">
              <a:solidFill>
                <a:srgbClr val="002060"/>
              </a:solidFill>
              <a:cs typeface="B Nazanin" panose="00000400000000000000" pitchFamily="2" charset="-78"/>
            </a:endParaRPr>
          </a:p>
        </p:txBody>
      </p:sp>
    </p:spTree>
    <p:extLst>
      <p:ext uri="{BB962C8B-B14F-4D97-AF65-F5344CB8AC3E}">
        <p14:creationId xmlns:p14="http://schemas.microsoft.com/office/powerpoint/2010/main" val="3933041229"/>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814513" y="657225"/>
            <a:ext cx="9690099" cy="5614988"/>
          </a:xfrm>
        </p:spPr>
        <p:txBody>
          <a:bodyPr/>
          <a:lstStyle/>
          <a:p>
            <a:pPr algn="just" rtl="1"/>
            <a:r>
              <a:rPr lang="fa-IR" dirty="0"/>
              <a:t>	</a:t>
            </a:r>
            <a:r>
              <a:rPr lang="fa-IR" sz="2400" b="1" dirty="0" smtClean="0">
                <a:solidFill>
                  <a:srgbClr val="002060"/>
                </a:solidFill>
                <a:cs typeface="B Nazanin" panose="00000400000000000000" pitchFamily="2" charset="-78"/>
              </a:rPr>
              <a:t>نمونه گیری </a:t>
            </a:r>
            <a:r>
              <a:rPr lang="fa-IR" sz="2400" b="1" dirty="0">
                <a:solidFill>
                  <a:srgbClr val="002060"/>
                </a:solidFill>
                <a:cs typeface="B Nazanin" panose="00000400000000000000" pitchFamily="2" charset="-78"/>
              </a:rPr>
              <a:t>مجدد از نوزادانی که تعویض یا تزریق خون </a:t>
            </a:r>
            <a:r>
              <a:rPr lang="fa-IR" sz="2400" b="1" dirty="0" smtClean="0">
                <a:solidFill>
                  <a:srgbClr val="002060"/>
                </a:solidFill>
                <a:cs typeface="B Nazanin" panose="00000400000000000000" pitchFamily="2" charset="-78"/>
              </a:rPr>
              <a:t>داشته ند </a:t>
            </a:r>
            <a:r>
              <a:rPr lang="fa-IR" sz="2400" b="1" dirty="0">
                <a:solidFill>
                  <a:srgbClr val="002060"/>
                </a:solidFill>
                <a:cs typeface="B Nazanin" panose="00000400000000000000" pitchFamily="2" charset="-78"/>
              </a:rPr>
              <a:t>به فاصله </a:t>
            </a:r>
            <a:r>
              <a:rPr lang="fa-IR" sz="2400" b="1" dirty="0">
                <a:solidFill>
                  <a:srgbClr val="FF0000"/>
                </a:solidFill>
                <a:cs typeface="B Nazanin" panose="00000400000000000000" pitchFamily="2" charset="-78"/>
              </a:rPr>
              <a:t>48 تا 72 </a:t>
            </a:r>
            <a:r>
              <a:rPr lang="fa-IR" sz="2400" b="1" dirty="0">
                <a:solidFill>
                  <a:srgbClr val="002060"/>
                </a:solidFill>
                <a:cs typeface="B Nazanin" panose="00000400000000000000" pitchFamily="2" charset="-78"/>
              </a:rPr>
              <a:t>ساعت پس از تعویض و یا تزریق خون قابل انجام است</a:t>
            </a:r>
            <a:r>
              <a:rPr lang="fa-IR" sz="2400" b="1" dirty="0" smtClean="0">
                <a:solidFill>
                  <a:srgbClr val="002060"/>
                </a:solidFill>
                <a:cs typeface="B Nazanin" panose="00000400000000000000" pitchFamily="2" charset="-78"/>
              </a:rPr>
              <a:t>.</a:t>
            </a:r>
          </a:p>
          <a:p>
            <a:pPr marL="0" indent="0" algn="just" rtl="1">
              <a:buNone/>
            </a:pPr>
            <a:endParaRPr lang="fa-IR" sz="2400" b="1" dirty="0">
              <a:solidFill>
                <a:srgbClr val="002060"/>
              </a:solidFill>
              <a:cs typeface="B Nazanin" panose="00000400000000000000" pitchFamily="2" charset="-78"/>
            </a:endParaRPr>
          </a:p>
          <a:p>
            <a:pPr algn="just" rtl="1"/>
            <a:r>
              <a:rPr lang="en-US" sz="2400" b="1" dirty="0">
                <a:solidFill>
                  <a:srgbClr val="002060"/>
                </a:solidFill>
                <a:cs typeface="B Nazanin" panose="00000400000000000000" pitchFamily="2" charset="-78"/>
              </a:rPr>
              <a:t>	</a:t>
            </a:r>
            <a:r>
              <a:rPr lang="fa-IR" sz="2400" b="1" dirty="0">
                <a:solidFill>
                  <a:srgbClr val="002060"/>
                </a:solidFill>
                <a:cs typeface="B Nazanin" panose="00000400000000000000" pitchFamily="2" charset="-78"/>
              </a:rPr>
              <a:t>در نوزادان متولد شده </a:t>
            </a:r>
            <a:r>
              <a:rPr lang="fa-IR" sz="2400" b="1" dirty="0">
                <a:solidFill>
                  <a:srgbClr val="FF0000"/>
                </a:solidFill>
                <a:cs typeface="B Nazanin" panose="00000400000000000000" pitchFamily="2" charset="-78"/>
              </a:rPr>
              <a:t>زیر 33 هفته بارداری </a:t>
            </a:r>
            <a:r>
              <a:rPr lang="fa-IR" sz="2400" b="1" dirty="0">
                <a:solidFill>
                  <a:srgbClr val="002060"/>
                </a:solidFill>
                <a:cs typeface="B Nazanin" panose="00000400000000000000" pitchFamily="2" charset="-78"/>
              </a:rPr>
              <a:t>لازم است </a:t>
            </a:r>
            <a:r>
              <a:rPr lang="fa-IR" sz="2400" b="1" dirty="0" smtClean="0">
                <a:solidFill>
                  <a:srgbClr val="002060"/>
                </a:solidFill>
                <a:cs typeface="B Nazanin" panose="00000400000000000000" pitchFamily="2" charset="-78"/>
              </a:rPr>
              <a:t>نمونه گیری </a:t>
            </a:r>
            <a:r>
              <a:rPr lang="fa-IR" sz="2400" b="1" dirty="0">
                <a:solidFill>
                  <a:srgbClr val="002060"/>
                </a:solidFill>
                <a:cs typeface="B Nazanin" panose="00000400000000000000" pitchFamily="2" charset="-78"/>
              </a:rPr>
              <a:t>مجدد در </a:t>
            </a:r>
            <a:r>
              <a:rPr lang="fa-IR" sz="2400" b="1" dirty="0">
                <a:solidFill>
                  <a:srgbClr val="FF0000"/>
                </a:solidFill>
                <a:cs typeface="B Nazanin" panose="00000400000000000000" pitchFamily="2" charset="-78"/>
              </a:rPr>
              <a:t>28 روزگی </a:t>
            </a:r>
            <a:r>
              <a:rPr lang="fa-IR" sz="2400" b="1" dirty="0">
                <a:solidFill>
                  <a:srgbClr val="002060"/>
                </a:solidFill>
                <a:cs typeface="B Nazanin" panose="00000400000000000000" pitchFamily="2" charset="-78"/>
              </a:rPr>
              <a:t>(4 هفتگی) انجام شود.</a:t>
            </a:r>
          </a:p>
          <a:p>
            <a:pPr marL="0" indent="0" algn="just" rtl="1">
              <a:buNone/>
            </a:pPr>
            <a:endParaRPr lang="fa-IR" sz="2400" b="1" dirty="0">
              <a:solidFill>
                <a:srgbClr val="002060"/>
              </a:solidFill>
              <a:cs typeface="B Nazanin" panose="00000400000000000000" pitchFamily="2" charset="-78"/>
            </a:endParaRPr>
          </a:p>
        </p:txBody>
      </p:sp>
    </p:spTree>
    <p:extLst>
      <p:ext uri="{BB962C8B-B14F-4D97-AF65-F5344CB8AC3E}">
        <p14:creationId xmlns:p14="http://schemas.microsoft.com/office/powerpoint/2010/main" val="466098349"/>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536448" y="385010"/>
            <a:ext cx="9969501" cy="5929313"/>
          </a:xfrm>
        </p:spPr>
        <p:txBody>
          <a:bodyPr>
            <a:normAutofit/>
          </a:bodyPr>
          <a:lstStyle/>
          <a:p>
            <a:pPr algn="just" rtl="1">
              <a:lnSpc>
                <a:spcPct val="150000"/>
              </a:lnSpc>
            </a:pPr>
            <a:r>
              <a:rPr lang="fa-IR" dirty="0" smtClean="0"/>
              <a:t></a:t>
            </a:r>
            <a:r>
              <a:rPr lang="fa-IR" dirty="0">
                <a:solidFill>
                  <a:prstClr val="white"/>
                </a:solidFill>
              </a:rPr>
              <a:t> </a:t>
            </a:r>
            <a:r>
              <a:rPr lang="fa-IR" sz="2200" b="1" dirty="0">
                <a:solidFill>
                  <a:schemeClr val="accent1">
                    <a:lumMod val="50000"/>
                  </a:schemeClr>
                </a:solidFill>
                <a:cs typeface="B Nazanin" panose="00000400000000000000" pitchFamily="2" charset="-78"/>
              </a:rPr>
              <a:t>مواردي كه آزمايش غربالگري را به صورت كاذب منفي </a:t>
            </a:r>
            <a:r>
              <a:rPr lang="fa-IR" sz="2200" b="1" dirty="0" smtClean="0">
                <a:solidFill>
                  <a:schemeClr val="accent1">
                    <a:lumMod val="50000"/>
                  </a:schemeClr>
                </a:solidFill>
                <a:cs typeface="B Nazanin" panose="00000400000000000000" pitchFamily="2" charset="-78"/>
              </a:rPr>
              <a:t>مي نمايد </a:t>
            </a:r>
            <a:r>
              <a:rPr lang="fa-IR" sz="2200" b="1" dirty="0">
                <a:solidFill>
                  <a:schemeClr val="accent1">
                    <a:lumMod val="50000"/>
                  </a:schemeClr>
                </a:solidFill>
                <a:cs typeface="B Nazanin" panose="00000400000000000000" pitchFamily="2" charset="-78"/>
              </a:rPr>
              <a:t>و نیاز به نمونه گیری مجدد </a:t>
            </a:r>
            <a:r>
              <a:rPr lang="fa-IR" sz="2200" b="1" dirty="0" smtClean="0">
                <a:solidFill>
                  <a:schemeClr val="accent1">
                    <a:lumMod val="50000"/>
                  </a:schemeClr>
                </a:solidFill>
                <a:cs typeface="B Nazanin" panose="00000400000000000000" pitchFamily="2" charset="-78"/>
              </a:rPr>
              <a:t>دارند:</a:t>
            </a:r>
          </a:p>
          <a:p>
            <a:pPr algn="just" rtl="1">
              <a:lnSpc>
                <a:spcPct val="150000"/>
              </a:lnSpc>
            </a:pPr>
            <a:r>
              <a:rPr lang="fa-IR" b="1" dirty="0">
                <a:solidFill>
                  <a:srgbClr val="002060"/>
                </a:solidFill>
                <a:cs typeface="B Nazanin" panose="00000400000000000000" pitchFamily="2" charset="-78"/>
              </a:rPr>
              <a:t>	در صورتي كه از نوزاد قبل از گذشت 72 ساعت از تولد، </a:t>
            </a:r>
            <a:r>
              <a:rPr lang="fa-IR" b="1" dirty="0" smtClean="0">
                <a:solidFill>
                  <a:srgbClr val="002060"/>
                </a:solidFill>
                <a:cs typeface="B Nazanin" panose="00000400000000000000" pitchFamily="2" charset="-78"/>
              </a:rPr>
              <a:t>خون گيري </a:t>
            </a:r>
            <a:r>
              <a:rPr lang="fa-IR" b="1" dirty="0">
                <a:solidFill>
                  <a:srgbClr val="002060"/>
                </a:solidFill>
                <a:cs typeface="B Nazanin" panose="00000400000000000000" pitchFamily="2" charset="-78"/>
              </a:rPr>
              <a:t>شود و يا به هر دليل در زمان </a:t>
            </a:r>
            <a:r>
              <a:rPr lang="fa-IR" b="1" dirty="0" smtClean="0">
                <a:solidFill>
                  <a:srgbClr val="002060"/>
                </a:solidFill>
                <a:cs typeface="B Nazanin" panose="00000400000000000000" pitchFamily="2" charset="-78"/>
              </a:rPr>
              <a:t>خونگيري </a:t>
            </a:r>
            <a:r>
              <a:rPr lang="fa-IR" b="1" dirty="0">
                <a:solidFill>
                  <a:srgbClr val="002060"/>
                </a:solidFill>
                <a:cs typeface="B Nazanin" panose="00000400000000000000" pitchFamily="2" charset="-78"/>
              </a:rPr>
              <a:t>تغذيه كافي با شير نشده باشد (مصرف شیر مادر به مدت 3 روز و هر روز 50 </a:t>
            </a:r>
            <a:r>
              <a:rPr lang="fa-IR" b="1" dirty="0" smtClean="0">
                <a:solidFill>
                  <a:srgbClr val="002060"/>
                </a:solidFill>
                <a:cs typeface="B Nazanin" panose="00000400000000000000" pitchFamily="2" charset="-78"/>
              </a:rPr>
              <a:t>سی سی </a:t>
            </a:r>
            <a:r>
              <a:rPr lang="fa-IR" b="1" dirty="0">
                <a:solidFill>
                  <a:srgbClr val="002060"/>
                </a:solidFill>
                <a:cs typeface="B Nazanin" panose="00000400000000000000" pitchFamily="2" charset="-78"/>
              </a:rPr>
              <a:t>به ازای هر کیلوگرم وزن نوزاد یا روزانه 30 </a:t>
            </a:r>
            <a:r>
              <a:rPr lang="fa-IR" b="1" dirty="0" smtClean="0">
                <a:solidFill>
                  <a:srgbClr val="002060"/>
                </a:solidFill>
                <a:cs typeface="B Nazanin" panose="00000400000000000000" pitchFamily="2" charset="-78"/>
              </a:rPr>
              <a:t>سی سی </a:t>
            </a:r>
            <a:r>
              <a:rPr lang="fa-IR" b="1" dirty="0">
                <a:solidFill>
                  <a:srgbClr val="002060"/>
                </a:solidFill>
                <a:cs typeface="B Nazanin" panose="00000400000000000000" pitchFamily="2" charset="-78"/>
              </a:rPr>
              <a:t>شیرخشک به ازای کیلوگرم وزن نوزاد)، آزمايش به صورت كاذب منفي مي-شود. در اين شرايط بايد در زماني كه نوزاد به مدت 72 ساعت از شير تغذيه شده باشد، </a:t>
            </a:r>
            <a:r>
              <a:rPr lang="fa-IR" b="1" dirty="0" smtClean="0">
                <a:solidFill>
                  <a:srgbClr val="002060"/>
                </a:solidFill>
                <a:cs typeface="B Nazanin" panose="00000400000000000000" pitchFamily="2" charset="-78"/>
              </a:rPr>
              <a:t>خون گيري </a:t>
            </a:r>
            <a:r>
              <a:rPr lang="fa-IR" b="1" dirty="0">
                <a:solidFill>
                  <a:srgbClr val="002060"/>
                </a:solidFill>
                <a:cs typeface="B Nazanin" panose="00000400000000000000" pitchFamily="2" charset="-78"/>
              </a:rPr>
              <a:t>و آزمايش، مجدداً تكرار شود.</a:t>
            </a:r>
          </a:p>
          <a:p>
            <a:pPr algn="just" rtl="1">
              <a:lnSpc>
                <a:spcPct val="150000"/>
              </a:lnSpc>
            </a:pPr>
            <a:r>
              <a:rPr lang="fa-IR" b="1" dirty="0" smtClean="0">
                <a:solidFill>
                  <a:srgbClr val="002060"/>
                </a:solidFill>
                <a:cs typeface="B Nazanin" panose="00000400000000000000" pitchFamily="2" charset="-78"/>
              </a:rPr>
              <a:t></a:t>
            </a:r>
            <a:r>
              <a:rPr lang="fa-IR" b="1" dirty="0">
                <a:solidFill>
                  <a:srgbClr val="002060"/>
                </a:solidFill>
                <a:cs typeface="B Nazanin" panose="00000400000000000000" pitchFamily="2" charset="-78"/>
              </a:rPr>
              <a:t>	اشکالات تکنیکی </a:t>
            </a:r>
          </a:p>
          <a:p>
            <a:pPr algn="just" rtl="1">
              <a:lnSpc>
                <a:spcPct val="150000"/>
              </a:lnSpc>
            </a:pPr>
            <a:r>
              <a:rPr lang="fa-IR" b="1" dirty="0">
                <a:solidFill>
                  <a:srgbClr val="002060"/>
                </a:solidFill>
                <a:cs typeface="B Nazanin" panose="00000400000000000000" pitchFamily="2" charset="-78"/>
              </a:rPr>
              <a:t>	نارس بودن نوزاد (زیر 33 هفته مد نظر می باشد)</a:t>
            </a:r>
          </a:p>
          <a:p>
            <a:pPr algn="just" rtl="1">
              <a:lnSpc>
                <a:spcPct val="150000"/>
              </a:lnSpc>
            </a:pPr>
            <a:r>
              <a:rPr lang="fa-IR" b="1" dirty="0">
                <a:solidFill>
                  <a:srgbClr val="002060"/>
                </a:solidFill>
                <a:cs typeface="B Nazanin" panose="00000400000000000000" pitchFamily="2" charset="-78"/>
              </a:rPr>
              <a:t>	دیالیز </a:t>
            </a:r>
          </a:p>
          <a:p>
            <a:pPr algn="just" rtl="1">
              <a:lnSpc>
                <a:spcPct val="150000"/>
              </a:lnSpc>
            </a:pPr>
            <a:r>
              <a:rPr lang="fa-IR" b="1" dirty="0">
                <a:solidFill>
                  <a:srgbClr val="002060"/>
                </a:solidFill>
                <a:cs typeface="B Nazanin" panose="00000400000000000000" pitchFamily="2" charset="-78"/>
              </a:rPr>
              <a:t>	تزریق یا تعویض خون </a:t>
            </a:r>
          </a:p>
          <a:p>
            <a:pPr algn="just" rtl="1">
              <a:lnSpc>
                <a:spcPct val="150000"/>
              </a:lnSpc>
            </a:pPr>
            <a:r>
              <a:rPr lang="fa-IR" b="1" dirty="0">
                <a:solidFill>
                  <a:srgbClr val="002060"/>
                </a:solidFill>
                <a:cs typeface="B Nazanin" panose="00000400000000000000" pitchFamily="2" charset="-78"/>
              </a:rPr>
              <a:t>	تغذیه خوراکی یا وریدی با مواد كم پروتئین</a:t>
            </a:r>
          </a:p>
          <a:p>
            <a:pPr algn="just" rtl="1">
              <a:lnSpc>
                <a:spcPct val="150000"/>
              </a:lnSpc>
            </a:pPr>
            <a:r>
              <a:rPr lang="fa-IR" b="1" dirty="0">
                <a:solidFill>
                  <a:srgbClr val="002060"/>
                </a:solidFill>
                <a:cs typeface="B Nazanin" panose="00000400000000000000" pitchFamily="2" charset="-78"/>
              </a:rPr>
              <a:t>	</a:t>
            </a:r>
            <a:r>
              <a:rPr lang="fa-IR" b="1" dirty="0" smtClean="0">
                <a:solidFill>
                  <a:srgbClr val="002060"/>
                </a:solidFill>
                <a:cs typeface="B Nazanin" panose="00000400000000000000" pitchFamily="2" charset="-78"/>
              </a:rPr>
              <a:t> </a:t>
            </a:r>
            <a:r>
              <a:rPr lang="en-US" b="1" dirty="0" smtClean="0">
                <a:solidFill>
                  <a:srgbClr val="002060"/>
                </a:solidFill>
                <a:cs typeface="B Nazanin" panose="00000400000000000000" pitchFamily="2" charset="-78"/>
              </a:rPr>
              <a:t>NPO </a:t>
            </a:r>
            <a:r>
              <a:rPr lang="fa-IR" b="1" dirty="0" smtClean="0">
                <a:solidFill>
                  <a:srgbClr val="002060"/>
                </a:solidFill>
                <a:cs typeface="B Nazanin" panose="00000400000000000000" pitchFamily="2" charset="-78"/>
              </a:rPr>
              <a:t>بودن </a:t>
            </a:r>
            <a:r>
              <a:rPr lang="fa-IR" b="1" dirty="0">
                <a:solidFill>
                  <a:srgbClr val="002060"/>
                </a:solidFill>
                <a:cs typeface="B Nazanin" panose="00000400000000000000" pitchFamily="2" charset="-78"/>
              </a:rPr>
              <a:t>و شرايطي نظير اين موارد كه مانع افزايش متابولیت های خون </a:t>
            </a:r>
            <a:r>
              <a:rPr lang="fa-IR" b="1" dirty="0" smtClean="0">
                <a:solidFill>
                  <a:srgbClr val="002060"/>
                </a:solidFill>
                <a:cs typeface="B Nazanin" panose="00000400000000000000" pitchFamily="2" charset="-78"/>
              </a:rPr>
              <a:t>ميشود</a:t>
            </a:r>
            <a:r>
              <a:rPr lang="fa-IR" b="1" dirty="0">
                <a:solidFill>
                  <a:srgbClr val="002060"/>
                </a:solidFill>
                <a:cs typeface="B Nazanin" panose="00000400000000000000" pitchFamily="2" charset="-78"/>
              </a:rPr>
              <a:t>. </a:t>
            </a:r>
            <a:endParaRPr lang="en-US" b="1" dirty="0" smtClean="0">
              <a:solidFill>
                <a:srgbClr val="002060"/>
              </a:solidFill>
              <a:cs typeface="B Nazanin" panose="00000400000000000000" pitchFamily="2" charset="-78"/>
            </a:endParaRPr>
          </a:p>
          <a:p>
            <a:pPr marL="0" indent="0" algn="just" rtl="1">
              <a:lnSpc>
                <a:spcPct val="150000"/>
              </a:lnSpc>
              <a:buNone/>
            </a:pPr>
            <a:endParaRPr lang="fa-IR" b="1" dirty="0">
              <a:solidFill>
                <a:srgbClr val="002060"/>
              </a:solidFill>
              <a:cs typeface="B Nazanin" panose="00000400000000000000" pitchFamily="2" charset="-78"/>
            </a:endParaRPr>
          </a:p>
          <a:p>
            <a:pPr algn="r" rtl="1"/>
            <a:endParaRPr lang="en-US" dirty="0"/>
          </a:p>
        </p:txBody>
      </p:sp>
    </p:spTree>
    <p:extLst>
      <p:ext uri="{BB962C8B-B14F-4D97-AF65-F5344CB8AC3E}">
        <p14:creationId xmlns:p14="http://schemas.microsoft.com/office/powerpoint/2010/main" val="213445942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768642" y="697832"/>
            <a:ext cx="10145043" cy="5582652"/>
          </a:xfrm>
        </p:spPr>
        <p:txBody>
          <a:bodyPr>
            <a:normAutofit lnSpcReduction="10000"/>
          </a:bodyPr>
          <a:lstStyle/>
          <a:p>
            <a:pPr algn="just" rtl="1"/>
            <a:r>
              <a:rPr lang="fa-IR" sz="3600" b="1" dirty="0">
                <a:solidFill>
                  <a:srgbClr val="002060"/>
                </a:solidFill>
                <a:cs typeface="B Nazanin" panose="00000400000000000000" pitchFamily="2" charset="-78"/>
              </a:rPr>
              <a:t>بیماری های متابولیک ارثی بیماری‌هایی هستند که </a:t>
            </a:r>
            <a:r>
              <a:rPr lang="fa-IR" sz="3600" b="1" dirty="0" smtClean="0">
                <a:solidFill>
                  <a:srgbClr val="002060"/>
                </a:solidFill>
                <a:cs typeface="B Nazanin" panose="00000400000000000000" pitchFamily="2" charset="-78"/>
              </a:rPr>
              <a:t>دراثرجهش </a:t>
            </a:r>
            <a:r>
              <a:rPr lang="fa-IR" sz="3600" b="1" dirty="0">
                <a:solidFill>
                  <a:srgbClr val="002060"/>
                </a:solidFill>
                <a:cs typeface="B Nazanin" panose="00000400000000000000" pitchFamily="2" charset="-78"/>
              </a:rPr>
              <a:t>ژنتیکی </a:t>
            </a:r>
            <a:r>
              <a:rPr lang="fa-IR" sz="3600" b="1" dirty="0">
                <a:solidFill>
                  <a:schemeClr val="accent1">
                    <a:lumMod val="50000"/>
                  </a:schemeClr>
                </a:solidFill>
                <a:cs typeface="B Nazanin" panose="00000400000000000000" pitchFamily="2" charset="-78"/>
              </a:rPr>
              <a:t>یک </a:t>
            </a:r>
            <a:r>
              <a:rPr lang="fa-IR" sz="3600" b="1" dirty="0" smtClean="0">
                <a:solidFill>
                  <a:schemeClr val="accent1">
                    <a:lumMod val="50000"/>
                  </a:schemeClr>
                </a:solidFill>
                <a:cs typeface="B Nazanin" panose="00000400000000000000" pitchFamily="2" charset="-78"/>
              </a:rPr>
              <a:t>یا </a:t>
            </a:r>
            <a:r>
              <a:rPr lang="fa-IR" sz="3600" b="1" dirty="0">
                <a:solidFill>
                  <a:schemeClr val="accent1">
                    <a:lumMod val="50000"/>
                  </a:schemeClr>
                </a:solidFill>
                <a:cs typeface="B Nazanin" panose="00000400000000000000" pitchFamily="2" charset="-78"/>
              </a:rPr>
              <a:t>هر دو والد </a:t>
            </a:r>
            <a:r>
              <a:rPr lang="fa-IR" sz="3600" b="1" dirty="0">
                <a:solidFill>
                  <a:srgbClr val="002060"/>
                </a:solidFill>
                <a:cs typeface="B Nazanin" panose="00000400000000000000" pitchFamily="2" charset="-78"/>
              </a:rPr>
              <a:t>به فرزند منتقل </a:t>
            </a:r>
            <a:r>
              <a:rPr lang="fa-IR" sz="3600" b="1" dirty="0" smtClean="0">
                <a:solidFill>
                  <a:srgbClr val="002060"/>
                </a:solidFill>
                <a:cs typeface="B Nazanin" panose="00000400000000000000" pitchFamily="2" charset="-78"/>
              </a:rPr>
              <a:t>می شوند.</a:t>
            </a:r>
            <a:endParaRPr lang="en-US" sz="3600" b="1" dirty="0" smtClean="0">
              <a:solidFill>
                <a:srgbClr val="002060"/>
              </a:solidFill>
              <a:cs typeface="B Nazanin" panose="00000400000000000000" pitchFamily="2" charset="-78"/>
            </a:endParaRPr>
          </a:p>
          <a:p>
            <a:pPr algn="just" rtl="1"/>
            <a:endParaRPr lang="en-US" sz="3600" b="1" dirty="0">
              <a:solidFill>
                <a:srgbClr val="002060"/>
              </a:solidFill>
              <a:cs typeface="B Nazanin" panose="00000400000000000000" pitchFamily="2" charset="-78"/>
            </a:endParaRPr>
          </a:p>
          <a:p>
            <a:pPr algn="just" rtl="1"/>
            <a:r>
              <a:rPr lang="fa-IR" sz="3600" b="1" dirty="0" smtClean="0">
                <a:solidFill>
                  <a:srgbClr val="002060"/>
                </a:solidFill>
                <a:cs typeface="B Nazanin" panose="00000400000000000000" pitchFamily="2" charset="-78"/>
              </a:rPr>
              <a:t> این بیماری ها </a:t>
            </a:r>
            <a:r>
              <a:rPr lang="fa-IR" sz="3600" b="1" dirty="0">
                <a:solidFill>
                  <a:srgbClr val="002060"/>
                </a:solidFill>
                <a:cs typeface="B Nazanin" panose="00000400000000000000" pitchFamily="2" charset="-78"/>
              </a:rPr>
              <a:t>منجر به فعالیت ناکافی در یک آنزیم، پروتئین ساختاری یا مولکول انتقال‌دهنده در مسیرهای متابولیتی کودک می‌شوند. </a:t>
            </a:r>
            <a:endParaRPr lang="en-US" sz="3600" b="1" dirty="0" smtClean="0">
              <a:solidFill>
                <a:srgbClr val="002060"/>
              </a:solidFill>
              <a:cs typeface="B Nazanin" panose="00000400000000000000" pitchFamily="2" charset="-78"/>
            </a:endParaRPr>
          </a:p>
          <a:p>
            <a:pPr algn="just" rtl="1"/>
            <a:endParaRPr lang="fa-IR" sz="3600" b="1" dirty="0" smtClean="0">
              <a:solidFill>
                <a:srgbClr val="002060"/>
              </a:solidFill>
              <a:cs typeface="B Nazanin" panose="00000400000000000000" pitchFamily="2" charset="-78"/>
            </a:endParaRPr>
          </a:p>
          <a:p>
            <a:pPr algn="just" rtl="1"/>
            <a:r>
              <a:rPr lang="fa-IR" sz="3600" b="1" dirty="0" smtClean="0">
                <a:solidFill>
                  <a:srgbClr val="002060"/>
                </a:solidFill>
                <a:cs typeface="B Nazanin" panose="00000400000000000000" pitchFamily="2" charset="-78"/>
              </a:rPr>
              <a:t>کمبود مذکور می تواند درقالب طیف وسیعی ازتظاهرات بالینی شامل: تاخیر در تکامل تا شرایط حاد تهدیدگر حیات در دوران نوزادی نمود پیدا کند.</a:t>
            </a:r>
            <a:endParaRPr lang="en-US" sz="3600" b="1" dirty="0">
              <a:solidFill>
                <a:srgbClr val="002060"/>
              </a:solidFill>
              <a:cs typeface="B Nazanin" panose="00000400000000000000" pitchFamily="2" charset="-78"/>
            </a:endParaRPr>
          </a:p>
        </p:txBody>
      </p:sp>
    </p:spTree>
    <p:extLst>
      <p:ext uri="{BB962C8B-B14F-4D97-AF65-F5344CB8AC3E}">
        <p14:creationId xmlns:p14="http://schemas.microsoft.com/office/powerpoint/2010/main" val="3764871351"/>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257300" y="685800"/>
            <a:ext cx="8858250" cy="5562599"/>
          </a:xfrm>
        </p:spPr>
        <p:txBody>
          <a:bodyPr>
            <a:normAutofit/>
          </a:bodyPr>
          <a:lstStyle/>
          <a:p>
            <a:pPr algn="r" rtl="1">
              <a:lnSpc>
                <a:spcPct val="150000"/>
              </a:lnSpc>
            </a:pPr>
            <a:r>
              <a:rPr lang="fa-IR" sz="2400" b="1" dirty="0" smtClean="0">
                <a:solidFill>
                  <a:srgbClr val="002060"/>
                </a:solidFill>
                <a:cs typeface="B Nazanin" panose="00000400000000000000" pitchFamily="2" charset="-78"/>
              </a:rPr>
              <a:t></a:t>
            </a:r>
            <a:r>
              <a:rPr lang="fa-IR" sz="2400" b="1" dirty="0">
                <a:solidFill>
                  <a:srgbClr val="002060"/>
                </a:solidFill>
                <a:cs typeface="B Nazanin" panose="00000400000000000000" pitchFamily="2" charset="-78"/>
              </a:rPr>
              <a:t> </a:t>
            </a:r>
            <a:r>
              <a:rPr lang="fa-IR" sz="2400" b="1" dirty="0">
                <a:solidFill>
                  <a:schemeClr val="accent1">
                    <a:lumMod val="50000"/>
                  </a:schemeClr>
                </a:solidFill>
                <a:cs typeface="B Nazanin" panose="00000400000000000000" pitchFamily="2" charset="-78"/>
              </a:rPr>
              <a:t>مواردي كه آزمايش غربالگري را به صورت كاذب </a:t>
            </a:r>
            <a:r>
              <a:rPr lang="fa-IR" sz="2400" b="1" dirty="0" smtClean="0">
                <a:solidFill>
                  <a:schemeClr val="accent1">
                    <a:lumMod val="50000"/>
                  </a:schemeClr>
                </a:solidFill>
                <a:cs typeface="B Nazanin" panose="00000400000000000000" pitchFamily="2" charset="-78"/>
              </a:rPr>
              <a:t> مثبت  مي نمايد </a:t>
            </a:r>
            <a:r>
              <a:rPr lang="en-US" sz="2400" b="1" dirty="0" smtClean="0">
                <a:solidFill>
                  <a:schemeClr val="accent1">
                    <a:lumMod val="50000"/>
                  </a:schemeClr>
                </a:solidFill>
                <a:cs typeface="B Nazanin" panose="00000400000000000000" pitchFamily="2" charset="-78"/>
              </a:rPr>
              <a:t>:</a:t>
            </a:r>
            <a:endParaRPr lang="fa-IR" sz="2400" b="1" dirty="0" smtClean="0">
              <a:solidFill>
                <a:srgbClr val="002060"/>
              </a:solidFill>
              <a:cs typeface="B Nazanin" panose="00000400000000000000" pitchFamily="2" charset="-78"/>
            </a:endParaRPr>
          </a:p>
          <a:p>
            <a:pPr algn="r" rtl="1">
              <a:lnSpc>
                <a:spcPct val="150000"/>
              </a:lnSpc>
            </a:pPr>
            <a:r>
              <a:rPr lang="fa-IR" sz="2400" b="1" dirty="0" smtClean="0">
                <a:solidFill>
                  <a:srgbClr val="002060"/>
                </a:solidFill>
                <a:cs typeface="B Nazanin" panose="00000400000000000000" pitchFamily="2" charset="-78"/>
              </a:rPr>
              <a:t>وجود بیماری های متابولیک ارثی در مادر</a:t>
            </a:r>
          </a:p>
          <a:p>
            <a:pPr algn="r" rtl="1">
              <a:lnSpc>
                <a:spcPct val="150000"/>
              </a:lnSpc>
            </a:pPr>
            <a:r>
              <a:rPr lang="fa-IR" sz="2400" b="1" dirty="0" smtClean="0">
                <a:solidFill>
                  <a:srgbClr val="002060"/>
                </a:solidFill>
                <a:cs typeface="B Nazanin" panose="00000400000000000000" pitchFamily="2" charset="-78"/>
              </a:rPr>
              <a:t>نوزادان نارس</a:t>
            </a:r>
          </a:p>
          <a:p>
            <a:pPr algn="r" rtl="1">
              <a:lnSpc>
                <a:spcPct val="150000"/>
              </a:lnSpc>
            </a:pPr>
            <a:r>
              <a:rPr lang="fa-IR" sz="2400" b="1" dirty="0" smtClean="0">
                <a:solidFill>
                  <a:srgbClr val="002060"/>
                </a:solidFill>
                <a:cs typeface="B Nazanin" panose="00000400000000000000" pitchFamily="2" charset="-78"/>
              </a:rPr>
              <a:t>نوزادان با وزن کمتراز 2500 گرم</a:t>
            </a:r>
          </a:p>
          <a:p>
            <a:pPr algn="r" rtl="1">
              <a:lnSpc>
                <a:spcPct val="150000"/>
              </a:lnSpc>
            </a:pPr>
            <a:r>
              <a:rPr lang="fa-IR" sz="2400" b="1" dirty="0" smtClean="0">
                <a:solidFill>
                  <a:srgbClr val="002060"/>
                </a:solidFill>
                <a:cs typeface="B Nazanin" panose="00000400000000000000" pitchFamily="2" charset="-78"/>
              </a:rPr>
              <a:t>مصرف برخی داروها(آمپی سیلین،سفوتاکسیم، سدیم والپرووات، روغن </a:t>
            </a:r>
            <a:r>
              <a:rPr lang="en-US" sz="2400" b="1" dirty="0" err="1" smtClean="0">
                <a:solidFill>
                  <a:srgbClr val="002060"/>
                </a:solidFill>
                <a:cs typeface="B Nazanin" panose="00000400000000000000" pitchFamily="2" charset="-78"/>
              </a:rPr>
              <a:t>mct</a:t>
            </a:r>
            <a:r>
              <a:rPr lang="fa-IR" sz="2400" b="1" dirty="0">
                <a:solidFill>
                  <a:srgbClr val="002060"/>
                </a:solidFill>
                <a:cs typeface="B Nazanin" panose="00000400000000000000" pitchFamily="2" charset="-78"/>
              </a:rPr>
              <a:t>	</a:t>
            </a:r>
            <a:r>
              <a:rPr lang="fa-IR" sz="2400" b="1" dirty="0" smtClean="0">
                <a:solidFill>
                  <a:srgbClr val="002060"/>
                </a:solidFill>
                <a:cs typeface="B Nazanin" panose="00000400000000000000" pitchFamily="2" charset="-78"/>
              </a:rPr>
              <a:t>)</a:t>
            </a:r>
          </a:p>
          <a:p>
            <a:pPr algn="r" rtl="1">
              <a:lnSpc>
                <a:spcPct val="150000"/>
              </a:lnSpc>
            </a:pPr>
            <a:r>
              <a:rPr lang="fa-IR" sz="2400" b="1" dirty="0" smtClean="0">
                <a:solidFill>
                  <a:srgbClr val="002060"/>
                </a:solidFill>
                <a:cs typeface="B Nazanin" panose="00000400000000000000" pitchFamily="2" charset="-78"/>
              </a:rPr>
              <a:t>بیماری های کبدی</a:t>
            </a:r>
          </a:p>
          <a:p>
            <a:pPr algn="r" rtl="1">
              <a:lnSpc>
                <a:spcPct val="150000"/>
              </a:lnSpc>
            </a:pPr>
            <a:r>
              <a:rPr lang="fa-IR" sz="2400" b="1" dirty="0" smtClean="0">
                <a:solidFill>
                  <a:srgbClr val="002060"/>
                </a:solidFill>
                <a:cs typeface="B Nazanin" panose="00000400000000000000" pitchFamily="2" charset="-78"/>
              </a:rPr>
              <a:t>مادر گیاه خوار</a:t>
            </a:r>
            <a:endParaRPr lang="fa-IR" sz="2400" b="1" dirty="0">
              <a:solidFill>
                <a:srgbClr val="002060"/>
              </a:solidFill>
              <a:cs typeface="B Nazanin" panose="00000400000000000000" pitchFamily="2" charset="-78"/>
            </a:endParaRPr>
          </a:p>
          <a:p>
            <a:pPr algn="r" rtl="1"/>
            <a:endParaRPr lang="en-US" dirty="0"/>
          </a:p>
        </p:txBody>
      </p:sp>
    </p:spTree>
    <p:extLst>
      <p:ext uri="{BB962C8B-B14F-4D97-AF65-F5344CB8AC3E}">
        <p14:creationId xmlns:p14="http://schemas.microsoft.com/office/powerpoint/2010/main" val="3577568297"/>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Content Placeholder 1"/>
          <p:cNvGraphicFramePr>
            <a:graphicFrameLocks noGrp="1"/>
          </p:cNvGraphicFramePr>
          <p:nvPr>
            <p:ph idx="1"/>
            <p:extLst>
              <p:ext uri="{D42A27DB-BD31-4B8C-83A1-F6EECF244321}">
                <p14:modId xmlns:p14="http://schemas.microsoft.com/office/powerpoint/2010/main" val="1224006707"/>
              </p:ext>
            </p:extLst>
          </p:nvPr>
        </p:nvGraphicFramePr>
        <p:xfrm>
          <a:off x="1961900" y="121920"/>
          <a:ext cx="9007476" cy="6949440"/>
        </p:xfrm>
        <a:graphic>
          <a:graphicData uri="http://schemas.openxmlformats.org/drawingml/2006/table">
            <a:tbl>
              <a:tblPr firstRow="1" bandRow="1">
                <a:tableStyleId>{5C22544A-7EE6-4342-B048-85BDC9FD1C3A}</a:tableStyleId>
              </a:tblPr>
              <a:tblGrid>
                <a:gridCol w="2251869">
                  <a:extLst>
                    <a:ext uri="{9D8B030D-6E8A-4147-A177-3AD203B41FA5}">
                      <a16:colId xmlns:a16="http://schemas.microsoft.com/office/drawing/2014/main" val="20000"/>
                    </a:ext>
                  </a:extLst>
                </a:gridCol>
                <a:gridCol w="2251869">
                  <a:extLst>
                    <a:ext uri="{9D8B030D-6E8A-4147-A177-3AD203B41FA5}">
                      <a16:colId xmlns:a16="http://schemas.microsoft.com/office/drawing/2014/main" val="20001"/>
                    </a:ext>
                  </a:extLst>
                </a:gridCol>
                <a:gridCol w="2251869">
                  <a:extLst>
                    <a:ext uri="{9D8B030D-6E8A-4147-A177-3AD203B41FA5}">
                      <a16:colId xmlns:a16="http://schemas.microsoft.com/office/drawing/2014/main" val="20002"/>
                    </a:ext>
                  </a:extLst>
                </a:gridCol>
                <a:gridCol w="2251869">
                  <a:extLst>
                    <a:ext uri="{9D8B030D-6E8A-4147-A177-3AD203B41FA5}">
                      <a16:colId xmlns:a16="http://schemas.microsoft.com/office/drawing/2014/main" val="20003"/>
                    </a:ext>
                  </a:extLst>
                </a:gridCol>
              </a:tblGrid>
              <a:tr h="470647">
                <a:tc gridSpan="4">
                  <a:txBody>
                    <a:bodyPr/>
                    <a:lstStyle/>
                    <a:p>
                      <a:pPr algn="ctr"/>
                      <a:r>
                        <a:rPr lang="fa-IR" sz="2800" dirty="0" smtClean="0">
                          <a:solidFill>
                            <a:schemeClr val="tx1">
                              <a:lumMod val="85000"/>
                              <a:lumOff val="15000"/>
                            </a:schemeClr>
                          </a:solidFill>
                          <a:cs typeface="B Titr" panose="00000700000000000000" pitchFamily="2" charset="-78"/>
                        </a:rPr>
                        <a:t>مقایسه سه برنامه از نظر نمونه گیری مجدد</a:t>
                      </a:r>
                      <a:r>
                        <a:rPr lang="fa-IR" sz="2800" baseline="0" dirty="0" smtClean="0">
                          <a:solidFill>
                            <a:schemeClr val="tx1">
                              <a:lumMod val="85000"/>
                              <a:lumOff val="15000"/>
                            </a:schemeClr>
                          </a:solidFill>
                          <a:cs typeface="B Titr" panose="00000700000000000000" pitchFamily="2" charset="-78"/>
                        </a:rPr>
                        <a:t> </a:t>
                      </a:r>
                      <a:endParaRPr lang="en-US" sz="2800" dirty="0">
                        <a:solidFill>
                          <a:schemeClr val="tx1">
                            <a:lumMod val="85000"/>
                            <a:lumOff val="15000"/>
                          </a:schemeClr>
                        </a:solidFill>
                        <a:cs typeface="B Titr" panose="00000700000000000000" pitchFamily="2" charset="-78"/>
                      </a:endParaRPr>
                    </a:p>
                  </a:txBody>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extLst>
                  <a:ext uri="{0D108BD9-81ED-4DB2-BD59-A6C34878D82A}">
                    <a16:rowId xmlns:a16="http://schemas.microsoft.com/office/drawing/2014/main" val="10000"/>
                  </a:ext>
                </a:extLst>
              </a:tr>
              <a:tr h="336835">
                <a:tc>
                  <a:txBody>
                    <a:bodyPr/>
                    <a:lstStyle/>
                    <a:p>
                      <a:pPr algn="ctr"/>
                      <a:r>
                        <a:rPr lang="fa-IR" b="1" dirty="0" smtClean="0">
                          <a:solidFill>
                            <a:srgbClr val="C00000"/>
                          </a:solidFill>
                          <a:cs typeface="B Nazanin" panose="00000400000000000000" pitchFamily="2" charset="-78"/>
                        </a:rPr>
                        <a:t>متابولیک ارثی</a:t>
                      </a:r>
                      <a:endParaRPr lang="en-US" b="1" dirty="0">
                        <a:solidFill>
                          <a:srgbClr val="C00000"/>
                        </a:solidFill>
                        <a:cs typeface="B Nazanin" panose="00000400000000000000" pitchFamily="2" charset="-78"/>
                      </a:endParaRPr>
                    </a:p>
                  </a:txBody>
                  <a:tcPr/>
                </a:tc>
                <a:tc>
                  <a:txBody>
                    <a:bodyPr/>
                    <a:lstStyle/>
                    <a:p>
                      <a:pPr algn="ctr"/>
                      <a:r>
                        <a:rPr lang="en-US" b="1" dirty="0" smtClean="0">
                          <a:solidFill>
                            <a:srgbClr val="C00000"/>
                          </a:solidFill>
                          <a:cs typeface="B Nazanin" panose="00000400000000000000" pitchFamily="2" charset="-78"/>
                        </a:rPr>
                        <a:t>PKU</a:t>
                      </a:r>
                      <a:endParaRPr lang="en-US" b="1" dirty="0">
                        <a:solidFill>
                          <a:srgbClr val="C00000"/>
                        </a:solidFill>
                        <a:cs typeface="B Nazanin" panose="00000400000000000000" pitchFamily="2" charset="-78"/>
                      </a:endParaRPr>
                    </a:p>
                  </a:txBody>
                  <a:tcPr/>
                </a:tc>
                <a:tc>
                  <a:txBody>
                    <a:bodyPr/>
                    <a:lstStyle/>
                    <a:p>
                      <a:pPr algn="ctr"/>
                      <a:r>
                        <a:rPr lang="fa-IR" b="1" dirty="0" smtClean="0">
                          <a:solidFill>
                            <a:srgbClr val="C00000"/>
                          </a:solidFill>
                          <a:cs typeface="B Nazanin" panose="00000400000000000000" pitchFamily="2" charset="-78"/>
                        </a:rPr>
                        <a:t>هیپوتیروئیدی</a:t>
                      </a:r>
                      <a:endParaRPr lang="en-US" b="1" dirty="0">
                        <a:solidFill>
                          <a:srgbClr val="C00000"/>
                        </a:solidFill>
                        <a:cs typeface="B Nazanin" panose="00000400000000000000" pitchFamily="2" charset="-78"/>
                      </a:endParaRPr>
                    </a:p>
                  </a:txBody>
                  <a:tcPr/>
                </a:tc>
                <a:tc>
                  <a:txBody>
                    <a:bodyPr/>
                    <a:lstStyle/>
                    <a:p>
                      <a:pPr algn="ctr"/>
                      <a:endParaRPr lang="en-US" b="1" dirty="0">
                        <a:solidFill>
                          <a:schemeClr val="bg2">
                            <a:lumMod val="10000"/>
                          </a:schemeClr>
                        </a:solidFill>
                        <a:cs typeface="B Nazanin" panose="00000400000000000000" pitchFamily="2" charset="-78"/>
                      </a:endParaRPr>
                    </a:p>
                  </a:txBody>
                  <a:tcPr/>
                </a:tc>
                <a:extLst>
                  <a:ext uri="{0D108BD9-81ED-4DB2-BD59-A6C34878D82A}">
                    <a16:rowId xmlns:a16="http://schemas.microsoft.com/office/drawing/2014/main" val="10001"/>
                  </a:ext>
                </a:extLst>
              </a:tr>
              <a:tr h="336835">
                <a:tc>
                  <a:txBody>
                    <a:bodyPr/>
                    <a:lstStyle/>
                    <a:p>
                      <a:pPr algn="ctr"/>
                      <a:r>
                        <a:rPr lang="fa-IR" b="1" dirty="0" smtClean="0"/>
                        <a:t>*</a:t>
                      </a:r>
                      <a:endParaRPr lang="en-US" b="1" dirty="0"/>
                    </a:p>
                  </a:txBody>
                  <a:tcPr/>
                </a:tc>
                <a:tc>
                  <a:txBody>
                    <a:bodyPr/>
                    <a:lstStyle/>
                    <a:p>
                      <a:pPr algn="ctr"/>
                      <a:r>
                        <a:rPr lang="fa-IR" b="1" dirty="0" smtClean="0"/>
                        <a:t>*</a:t>
                      </a:r>
                      <a:endParaRPr lang="en-US" b="1" dirty="0"/>
                    </a:p>
                  </a:txBody>
                  <a:tcPr/>
                </a:tc>
                <a:tc>
                  <a:txBody>
                    <a:bodyPr/>
                    <a:lstStyle/>
                    <a:p>
                      <a:pPr algn="ctr"/>
                      <a:r>
                        <a:rPr lang="fa-IR" b="1" dirty="0" smtClean="0"/>
                        <a:t>*</a:t>
                      </a:r>
                      <a:endParaRPr lang="en-US" b="1" dirty="0"/>
                    </a:p>
                  </a:txBody>
                  <a:tcPr/>
                </a:tc>
                <a:tc>
                  <a:txBody>
                    <a:bodyPr/>
                    <a:lstStyle/>
                    <a:p>
                      <a:pPr algn="ctr"/>
                      <a:r>
                        <a:rPr lang="fa-IR" b="1" dirty="0" smtClean="0">
                          <a:solidFill>
                            <a:srgbClr val="002060"/>
                          </a:solidFill>
                          <a:cs typeface="B Nazanin" panose="00000400000000000000" pitchFamily="2" charset="-78"/>
                        </a:rPr>
                        <a:t>بستری</a:t>
                      </a:r>
                      <a:endParaRPr lang="en-US" b="1" dirty="0">
                        <a:solidFill>
                          <a:srgbClr val="002060"/>
                        </a:solidFill>
                        <a:cs typeface="B Nazanin" panose="00000400000000000000" pitchFamily="2" charset="-78"/>
                      </a:endParaRPr>
                    </a:p>
                  </a:txBody>
                  <a:tcPr/>
                </a:tc>
                <a:extLst>
                  <a:ext uri="{0D108BD9-81ED-4DB2-BD59-A6C34878D82A}">
                    <a16:rowId xmlns:a16="http://schemas.microsoft.com/office/drawing/2014/main" val="10002"/>
                  </a:ext>
                </a:extLst>
              </a:tr>
              <a:tr h="312821">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fa-IR" sz="1600" b="1" i="0" u="none" strike="noStrike" kern="1200" cap="none" spc="0" normalizeH="0" baseline="0" noProof="0" dirty="0" smtClean="0">
                          <a:ln>
                            <a:noFill/>
                          </a:ln>
                          <a:solidFill>
                            <a:prstClr val="black"/>
                          </a:solidFill>
                          <a:effectLst/>
                          <a:uLnTx/>
                          <a:uFillTx/>
                          <a:latin typeface="+mn-lt"/>
                          <a:ea typeface="+mn-ea"/>
                          <a:cs typeface="B Nazanin" panose="00000400000000000000" pitchFamily="2" charset="-78"/>
                        </a:rPr>
                        <a:t>زیر33 هفته و2 نوبت</a:t>
                      </a:r>
                      <a:endParaRPr kumimoji="0" lang="en-US" sz="1600" b="1" i="0" u="none" strike="noStrike" kern="1200" cap="none" spc="0" normalizeH="0" baseline="0" noProof="0" dirty="0" smtClean="0">
                        <a:ln>
                          <a:noFill/>
                        </a:ln>
                        <a:solidFill>
                          <a:prstClr val="black"/>
                        </a:solidFill>
                        <a:effectLst/>
                        <a:uLnTx/>
                        <a:uFillTx/>
                        <a:latin typeface="+mn-lt"/>
                        <a:ea typeface="+mn-ea"/>
                        <a:cs typeface="B Nazanin" panose="00000400000000000000" pitchFamily="2" charset="-78"/>
                      </a:endParaRPr>
                    </a:p>
                    <a:p>
                      <a:pPr algn="ctr"/>
                      <a:endParaRPr lang="en-US" sz="1600" b="1" dirty="0">
                        <a:cs typeface="B Nazanin" panose="00000400000000000000" pitchFamily="2" charset="-78"/>
                      </a:endParaRPr>
                    </a:p>
                  </a:txBody>
                  <a:tcPr/>
                </a:tc>
                <a:tc>
                  <a:txBody>
                    <a:bodyPr/>
                    <a:lstStyle/>
                    <a:p>
                      <a:pPr algn="ctr"/>
                      <a:r>
                        <a:rPr lang="fa-IR" sz="1600" b="1" dirty="0" smtClean="0">
                          <a:cs typeface="B Nazanin" panose="00000400000000000000" pitchFamily="2" charset="-78"/>
                        </a:rPr>
                        <a:t>زیر33 هفته و2 نوبت</a:t>
                      </a:r>
                      <a:endParaRPr lang="en-US" sz="1600" b="1" dirty="0">
                        <a:cs typeface="B Nazanin" panose="00000400000000000000" pitchFamily="2" charset="-78"/>
                      </a:endParaRPr>
                    </a:p>
                  </a:txBody>
                  <a:tcPr/>
                </a:tc>
                <a:tc>
                  <a:txBody>
                    <a:bodyPr/>
                    <a:lstStyle/>
                    <a:p>
                      <a:pPr algn="ctr"/>
                      <a:r>
                        <a:rPr lang="fa-IR" sz="1600" b="1" dirty="0" smtClean="0">
                          <a:cs typeface="B Nazanin" panose="00000400000000000000" pitchFamily="2" charset="-78"/>
                        </a:rPr>
                        <a:t>زیر37 هفته و 4 نوبت</a:t>
                      </a:r>
                      <a:endParaRPr lang="en-US" sz="1600" b="1" dirty="0">
                        <a:cs typeface="B Nazanin" panose="00000400000000000000" pitchFamily="2" charset="-78"/>
                      </a:endParaRPr>
                    </a:p>
                  </a:txBody>
                  <a:tcPr/>
                </a:tc>
                <a:tc>
                  <a:txBody>
                    <a:bodyPr/>
                    <a:lstStyle/>
                    <a:p>
                      <a:pPr algn="ctr"/>
                      <a:r>
                        <a:rPr lang="fa-IR" b="1" dirty="0" smtClean="0">
                          <a:solidFill>
                            <a:srgbClr val="002060"/>
                          </a:solidFill>
                          <a:cs typeface="B Nazanin" panose="00000400000000000000" pitchFamily="2" charset="-78"/>
                        </a:rPr>
                        <a:t>نارس</a:t>
                      </a:r>
                      <a:endParaRPr lang="en-US" b="1" dirty="0">
                        <a:solidFill>
                          <a:srgbClr val="002060"/>
                        </a:solidFill>
                        <a:cs typeface="B Nazanin" panose="00000400000000000000" pitchFamily="2" charset="-78"/>
                      </a:endParaRPr>
                    </a:p>
                  </a:txBody>
                  <a:tcPr/>
                </a:tc>
                <a:extLst>
                  <a:ext uri="{0D108BD9-81ED-4DB2-BD59-A6C34878D82A}">
                    <a16:rowId xmlns:a16="http://schemas.microsoft.com/office/drawing/2014/main" val="10003"/>
                  </a:ext>
                </a:extLst>
              </a:tr>
              <a:tr h="336835">
                <a:tc>
                  <a:txBody>
                    <a:bodyPr/>
                    <a:lstStyle/>
                    <a:p>
                      <a:pPr algn="ctr"/>
                      <a:r>
                        <a:rPr lang="fa-IR" b="1" dirty="0" smtClean="0"/>
                        <a:t>-</a:t>
                      </a:r>
                      <a:endParaRPr lang="en-US" b="1" dirty="0"/>
                    </a:p>
                  </a:txBody>
                  <a:tcPr/>
                </a:tc>
                <a:tc>
                  <a:txBody>
                    <a:bodyPr/>
                    <a:lstStyle/>
                    <a:p>
                      <a:pPr algn="ctr"/>
                      <a:r>
                        <a:rPr lang="fa-IR" b="1" dirty="0" smtClean="0"/>
                        <a:t>-</a:t>
                      </a:r>
                      <a:endParaRPr lang="en-US" b="1" dirty="0"/>
                    </a:p>
                  </a:txBody>
                  <a:tcPr/>
                </a:tc>
                <a:tc>
                  <a:txBody>
                    <a:bodyPr/>
                    <a:lstStyle/>
                    <a:p>
                      <a:pPr algn="ctr"/>
                      <a:r>
                        <a:rPr lang="fa-IR" b="1" dirty="0" smtClean="0"/>
                        <a:t>*</a:t>
                      </a:r>
                      <a:endParaRPr lang="en-US" b="1" dirty="0"/>
                    </a:p>
                  </a:txBody>
                  <a:tcPr/>
                </a:tc>
                <a:tc>
                  <a:txBody>
                    <a:bodyPr/>
                    <a:lstStyle/>
                    <a:p>
                      <a:pPr algn="ctr"/>
                      <a:r>
                        <a:rPr lang="fa-IR" b="1" dirty="0" smtClean="0">
                          <a:solidFill>
                            <a:srgbClr val="002060"/>
                          </a:solidFill>
                          <a:cs typeface="B Nazanin" panose="00000400000000000000" pitchFamily="2" charset="-78"/>
                        </a:rPr>
                        <a:t>مصرف دارو</a:t>
                      </a:r>
                      <a:endParaRPr lang="en-US" b="1" dirty="0">
                        <a:solidFill>
                          <a:srgbClr val="002060"/>
                        </a:solidFill>
                        <a:cs typeface="B Nazanin" panose="00000400000000000000" pitchFamily="2" charset="-78"/>
                      </a:endParaRPr>
                    </a:p>
                  </a:txBody>
                  <a:tcPr/>
                </a:tc>
                <a:extLst>
                  <a:ext uri="{0D108BD9-81ED-4DB2-BD59-A6C34878D82A}">
                    <a16:rowId xmlns:a16="http://schemas.microsoft.com/office/drawing/2014/main" val="10004"/>
                  </a:ext>
                </a:extLst>
              </a:tr>
              <a:tr h="336835">
                <a:tc>
                  <a:txBody>
                    <a:bodyPr/>
                    <a:lstStyle/>
                    <a:p>
                      <a:pPr algn="ctr"/>
                      <a:r>
                        <a:rPr lang="fa-IR" b="1" dirty="0" smtClean="0"/>
                        <a:t>*</a:t>
                      </a:r>
                      <a:endParaRPr lang="en-US" b="1" dirty="0"/>
                    </a:p>
                  </a:txBody>
                  <a:tcPr/>
                </a:tc>
                <a:tc>
                  <a:txBody>
                    <a:bodyPr/>
                    <a:lstStyle/>
                    <a:p>
                      <a:pPr algn="ctr"/>
                      <a:r>
                        <a:rPr lang="fa-IR" b="1" dirty="0" smtClean="0"/>
                        <a:t>*</a:t>
                      </a:r>
                      <a:endParaRPr lang="en-US" b="1" dirty="0"/>
                    </a:p>
                  </a:txBody>
                  <a:tcPr/>
                </a:tc>
                <a:tc>
                  <a:txBody>
                    <a:bodyPr/>
                    <a:lstStyle/>
                    <a:p>
                      <a:pPr algn="ctr"/>
                      <a:r>
                        <a:rPr lang="fa-IR" b="1" dirty="0" smtClean="0"/>
                        <a:t>*</a:t>
                      </a:r>
                      <a:endParaRPr lang="en-US" b="1" dirty="0"/>
                    </a:p>
                  </a:txBody>
                  <a:tcPr/>
                </a:tc>
                <a:tc>
                  <a:txBody>
                    <a:bodyPr/>
                    <a:lstStyle/>
                    <a:p>
                      <a:pPr algn="ctr"/>
                      <a:r>
                        <a:rPr lang="fa-IR" b="1" dirty="0" smtClean="0">
                          <a:solidFill>
                            <a:srgbClr val="002060"/>
                          </a:solidFill>
                          <a:cs typeface="B Nazanin" panose="00000400000000000000" pitchFamily="2" charset="-78"/>
                        </a:rPr>
                        <a:t>وزن کمتراز 2500گرم</a:t>
                      </a:r>
                      <a:endParaRPr lang="en-US" b="1" dirty="0">
                        <a:solidFill>
                          <a:srgbClr val="002060"/>
                        </a:solidFill>
                        <a:cs typeface="B Nazanin" panose="00000400000000000000" pitchFamily="2" charset="-78"/>
                      </a:endParaRPr>
                    </a:p>
                  </a:txBody>
                  <a:tcPr/>
                </a:tc>
                <a:extLst>
                  <a:ext uri="{0D108BD9-81ED-4DB2-BD59-A6C34878D82A}">
                    <a16:rowId xmlns:a16="http://schemas.microsoft.com/office/drawing/2014/main" val="10005"/>
                  </a:ext>
                </a:extLst>
              </a:tr>
              <a:tr h="336835">
                <a:tc>
                  <a:txBody>
                    <a:bodyPr/>
                    <a:lstStyle/>
                    <a:p>
                      <a:pPr algn="ctr"/>
                      <a:r>
                        <a:rPr lang="fa-IR" b="1" dirty="0" smtClean="0"/>
                        <a:t>*</a:t>
                      </a:r>
                      <a:endParaRPr lang="en-US" b="1" dirty="0"/>
                    </a:p>
                  </a:txBody>
                  <a:tcPr/>
                </a:tc>
                <a:tc>
                  <a:txBody>
                    <a:bodyPr/>
                    <a:lstStyle/>
                    <a:p>
                      <a:pPr algn="ctr"/>
                      <a:r>
                        <a:rPr lang="fa-IR" b="1" dirty="0" smtClean="0"/>
                        <a:t>*</a:t>
                      </a:r>
                      <a:endParaRPr lang="en-US" b="1" dirty="0"/>
                    </a:p>
                  </a:txBody>
                  <a:tcPr/>
                </a:tc>
                <a:tc>
                  <a:txBody>
                    <a:bodyPr/>
                    <a:lstStyle/>
                    <a:p>
                      <a:pPr algn="ctr"/>
                      <a:r>
                        <a:rPr lang="fa-IR" b="1" dirty="0" smtClean="0"/>
                        <a:t>*</a:t>
                      </a:r>
                      <a:endParaRPr lang="en-US" b="1" dirty="0"/>
                    </a:p>
                  </a:txBody>
                  <a:tcPr/>
                </a:tc>
                <a:tc>
                  <a:txBody>
                    <a:bodyPr/>
                    <a:lstStyle/>
                    <a:p>
                      <a:pPr algn="ctr"/>
                      <a:r>
                        <a:rPr lang="fa-IR" b="1" dirty="0" smtClean="0">
                          <a:solidFill>
                            <a:srgbClr val="002060"/>
                          </a:solidFill>
                          <a:cs typeface="B Nazanin" panose="00000400000000000000" pitchFamily="2" charset="-78"/>
                        </a:rPr>
                        <a:t>نظر پزشک</a:t>
                      </a:r>
                      <a:endParaRPr lang="en-US" b="1" dirty="0">
                        <a:solidFill>
                          <a:srgbClr val="002060"/>
                        </a:solidFill>
                        <a:cs typeface="B Nazanin" panose="00000400000000000000" pitchFamily="2" charset="-78"/>
                      </a:endParaRPr>
                    </a:p>
                  </a:txBody>
                  <a:tcPr/>
                </a:tc>
                <a:extLst>
                  <a:ext uri="{0D108BD9-81ED-4DB2-BD59-A6C34878D82A}">
                    <a16:rowId xmlns:a16="http://schemas.microsoft.com/office/drawing/2014/main" val="10006"/>
                  </a:ext>
                </a:extLst>
              </a:tr>
              <a:tr h="336835">
                <a:tc>
                  <a:txBody>
                    <a:bodyPr/>
                    <a:lstStyle/>
                    <a:p>
                      <a:pPr algn="ctr"/>
                      <a:r>
                        <a:rPr lang="fa-IR" b="1" dirty="0" smtClean="0"/>
                        <a:t>*</a:t>
                      </a:r>
                      <a:endParaRPr lang="en-US" b="1" dirty="0"/>
                    </a:p>
                  </a:txBody>
                  <a:tcPr/>
                </a:tc>
                <a:tc>
                  <a:txBody>
                    <a:bodyPr/>
                    <a:lstStyle/>
                    <a:p>
                      <a:pPr algn="ctr"/>
                      <a:r>
                        <a:rPr lang="fa-IR" b="1" dirty="0" smtClean="0"/>
                        <a:t>*</a:t>
                      </a:r>
                      <a:endParaRPr lang="en-US" b="1" dirty="0"/>
                    </a:p>
                  </a:txBody>
                  <a:tcPr/>
                </a:tc>
                <a:tc>
                  <a:txBody>
                    <a:bodyPr/>
                    <a:lstStyle/>
                    <a:p>
                      <a:pPr algn="ctr"/>
                      <a:r>
                        <a:rPr lang="fa-IR" b="1" dirty="0" smtClean="0"/>
                        <a:t>*</a:t>
                      </a:r>
                      <a:endParaRPr lang="en-US" b="1" dirty="0"/>
                    </a:p>
                  </a:txBody>
                  <a:tcPr/>
                </a:tc>
                <a:tc>
                  <a:txBody>
                    <a:bodyPr/>
                    <a:lstStyle/>
                    <a:p>
                      <a:pPr algn="ctr"/>
                      <a:r>
                        <a:rPr lang="fa-IR" b="1" dirty="0" smtClean="0">
                          <a:solidFill>
                            <a:srgbClr val="002060"/>
                          </a:solidFill>
                          <a:cs typeface="B Nazanin" panose="00000400000000000000" pitchFamily="2" charset="-78"/>
                        </a:rPr>
                        <a:t>علایم بالینی</a:t>
                      </a:r>
                      <a:endParaRPr lang="en-US" b="1" dirty="0">
                        <a:solidFill>
                          <a:srgbClr val="002060"/>
                        </a:solidFill>
                        <a:cs typeface="B Nazanin" panose="00000400000000000000" pitchFamily="2" charset="-78"/>
                      </a:endParaRPr>
                    </a:p>
                  </a:txBody>
                  <a:tcPr/>
                </a:tc>
                <a:extLst>
                  <a:ext uri="{0D108BD9-81ED-4DB2-BD59-A6C34878D82A}">
                    <a16:rowId xmlns:a16="http://schemas.microsoft.com/office/drawing/2014/main" val="10007"/>
                  </a:ext>
                </a:extLst>
              </a:tr>
              <a:tr h="336835">
                <a:tc>
                  <a:txBody>
                    <a:bodyPr/>
                    <a:lstStyle/>
                    <a:p>
                      <a:pPr algn="ctr"/>
                      <a:r>
                        <a:rPr lang="fa-IR" b="1" dirty="0" smtClean="0"/>
                        <a:t>-</a:t>
                      </a:r>
                      <a:endParaRPr lang="en-US" b="1" dirty="0"/>
                    </a:p>
                  </a:txBody>
                  <a:tcPr/>
                </a:tc>
                <a:tc>
                  <a:txBody>
                    <a:bodyPr/>
                    <a:lstStyle/>
                    <a:p>
                      <a:pPr algn="ctr"/>
                      <a:r>
                        <a:rPr lang="fa-IR" b="1" dirty="0" smtClean="0"/>
                        <a:t>-</a:t>
                      </a:r>
                      <a:endParaRPr lang="en-US" b="1" dirty="0"/>
                    </a:p>
                  </a:txBody>
                  <a:tcPr/>
                </a:tc>
                <a:tc>
                  <a:txBody>
                    <a:bodyPr/>
                    <a:lstStyle/>
                    <a:p>
                      <a:pPr algn="ctr"/>
                      <a:r>
                        <a:rPr lang="fa-IR" b="1" dirty="0" smtClean="0"/>
                        <a:t>*</a:t>
                      </a:r>
                      <a:endParaRPr lang="en-US" b="1" dirty="0"/>
                    </a:p>
                  </a:txBody>
                  <a:tcPr/>
                </a:tc>
                <a:tc>
                  <a:txBody>
                    <a:bodyPr/>
                    <a:lstStyle/>
                    <a:p>
                      <a:pPr algn="ctr"/>
                      <a:r>
                        <a:rPr lang="fa-IR" b="1" dirty="0" smtClean="0">
                          <a:solidFill>
                            <a:srgbClr val="002060"/>
                          </a:solidFill>
                          <a:cs typeface="B Nazanin" panose="00000400000000000000" pitchFamily="2" charset="-78"/>
                        </a:rPr>
                        <a:t>وزن بالا</a:t>
                      </a:r>
                      <a:endParaRPr lang="en-US" b="1" dirty="0">
                        <a:solidFill>
                          <a:srgbClr val="002060"/>
                        </a:solidFill>
                        <a:cs typeface="B Nazanin" panose="00000400000000000000" pitchFamily="2" charset="-78"/>
                      </a:endParaRPr>
                    </a:p>
                  </a:txBody>
                  <a:tcPr/>
                </a:tc>
                <a:extLst>
                  <a:ext uri="{0D108BD9-81ED-4DB2-BD59-A6C34878D82A}">
                    <a16:rowId xmlns:a16="http://schemas.microsoft.com/office/drawing/2014/main" val="10008"/>
                  </a:ext>
                </a:extLst>
              </a:tr>
              <a:tr h="336835">
                <a:tc>
                  <a:txBody>
                    <a:bodyPr/>
                    <a:lstStyle/>
                    <a:p>
                      <a:pPr algn="ctr"/>
                      <a:r>
                        <a:rPr lang="fa-IR" b="1" dirty="0" smtClean="0"/>
                        <a:t>*</a:t>
                      </a:r>
                      <a:endParaRPr lang="en-US" b="1" dirty="0"/>
                    </a:p>
                  </a:txBody>
                  <a:tcPr/>
                </a:tc>
                <a:tc>
                  <a:txBody>
                    <a:bodyPr/>
                    <a:lstStyle/>
                    <a:p>
                      <a:pPr algn="ctr"/>
                      <a:r>
                        <a:rPr lang="fa-IR" b="1" dirty="0" smtClean="0"/>
                        <a:t>*</a:t>
                      </a:r>
                      <a:endParaRPr lang="en-US" b="1" dirty="0"/>
                    </a:p>
                  </a:txBody>
                  <a:tcPr/>
                </a:tc>
                <a:tc>
                  <a:txBody>
                    <a:bodyPr/>
                    <a:lstStyle/>
                    <a:p>
                      <a:pPr algn="ctr"/>
                      <a:r>
                        <a:rPr lang="fa-IR" b="1" dirty="0" smtClean="0"/>
                        <a:t>*</a:t>
                      </a:r>
                      <a:endParaRPr lang="en-US" b="1" dirty="0"/>
                    </a:p>
                  </a:txBody>
                  <a:tcPr/>
                </a:tc>
                <a:tc>
                  <a:txBody>
                    <a:bodyPr/>
                    <a:lstStyle/>
                    <a:p>
                      <a:pPr algn="ctr"/>
                      <a:r>
                        <a:rPr lang="fa-IR" b="1" dirty="0" smtClean="0">
                          <a:solidFill>
                            <a:srgbClr val="002060"/>
                          </a:solidFill>
                          <a:cs typeface="B Nazanin" panose="00000400000000000000" pitchFamily="2" charset="-78"/>
                        </a:rPr>
                        <a:t>نمونه نامناسب</a:t>
                      </a:r>
                      <a:endParaRPr lang="en-US" b="1" dirty="0">
                        <a:solidFill>
                          <a:srgbClr val="002060"/>
                        </a:solidFill>
                        <a:cs typeface="B Nazanin" panose="00000400000000000000" pitchFamily="2" charset="-78"/>
                      </a:endParaRPr>
                    </a:p>
                  </a:txBody>
                  <a:tcPr/>
                </a:tc>
                <a:extLst>
                  <a:ext uri="{0D108BD9-81ED-4DB2-BD59-A6C34878D82A}">
                    <a16:rowId xmlns:a16="http://schemas.microsoft.com/office/drawing/2014/main" val="10009"/>
                  </a:ext>
                </a:extLst>
              </a:tr>
              <a:tr h="336835">
                <a:tc>
                  <a:txBody>
                    <a:bodyPr/>
                    <a:lstStyle/>
                    <a:p>
                      <a:pPr algn="ctr"/>
                      <a:r>
                        <a:rPr lang="fa-IR" b="1" dirty="0" smtClean="0"/>
                        <a:t>-</a:t>
                      </a:r>
                      <a:endParaRPr lang="en-US" b="1" dirty="0"/>
                    </a:p>
                  </a:txBody>
                  <a:tcPr/>
                </a:tc>
                <a:tc>
                  <a:txBody>
                    <a:bodyPr/>
                    <a:lstStyle/>
                    <a:p>
                      <a:pPr algn="ctr"/>
                      <a:r>
                        <a:rPr lang="fa-IR" b="1" dirty="0" smtClean="0"/>
                        <a:t>-</a:t>
                      </a:r>
                      <a:endParaRPr lang="en-US" b="1" dirty="0"/>
                    </a:p>
                  </a:txBody>
                  <a:tcPr/>
                </a:tc>
                <a:tc>
                  <a:txBody>
                    <a:bodyPr/>
                    <a:lstStyle/>
                    <a:p>
                      <a:pPr algn="ctr"/>
                      <a:r>
                        <a:rPr lang="fa-IR" b="1" dirty="0" smtClean="0"/>
                        <a:t>*</a:t>
                      </a:r>
                      <a:endParaRPr lang="en-US" b="1" dirty="0"/>
                    </a:p>
                  </a:txBody>
                  <a:tcPr/>
                </a:tc>
                <a:tc>
                  <a:txBody>
                    <a:bodyPr/>
                    <a:lstStyle/>
                    <a:p>
                      <a:pPr algn="ctr"/>
                      <a:r>
                        <a:rPr lang="fa-IR" b="1" dirty="0" smtClean="0">
                          <a:solidFill>
                            <a:srgbClr val="002060"/>
                          </a:solidFill>
                          <a:cs typeface="B Nazanin" panose="00000400000000000000" pitchFamily="2" charset="-78"/>
                        </a:rPr>
                        <a:t>چندقلویی</a:t>
                      </a:r>
                      <a:endParaRPr lang="en-US" b="1" dirty="0">
                        <a:solidFill>
                          <a:srgbClr val="002060"/>
                        </a:solidFill>
                        <a:cs typeface="B Nazanin" panose="00000400000000000000" pitchFamily="2" charset="-78"/>
                      </a:endParaRPr>
                    </a:p>
                  </a:txBody>
                  <a:tcPr/>
                </a:tc>
                <a:extLst>
                  <a:ext uri="{0D108BD9-81ED-4DB2-BD59-A6C34878D82A}">
                    <a16:rowId xmlns:a16="http://schemas.microsoft.com/office/drawing/2014/main" val="10010"/>
                  </a:ext>
                </a:extLst>
              </a:tr>
              <a:tr h="336835">
                <a:tc>
                  <a:txBody>
                    <a:bodyPr/>
                    <a:lstStyle/>
                    <a:p>
                      <a:pPr algn="ctr"/>
                      <a:r>
                        <a:rPr lang="fa-IR" b="1" dirty="0" smtClean="0"/>
                        <a:t>-</a:t>
                      </a:r>
                      <a:endParaRPr lang="en-US" b="1" dirty="0"/>
                    </a:p>
                  </a:txBody>
                  <a:tcPr/>
                </a:tc>
                <a:tc>
                  <a:txBody>
                    <a:bodyPr/>
                    <a:lstStyle/>
                    <a:p>
                      <a:pPr algn="ctr"/>
                      <a:r>
                        <a:rPr lang="fa-IR" b="1" dirty="0" smtClean="0"/>
                        <a:t>*</a:t>
                      </a:r>
                      <a:endParaRPr lang="en-US" b="1" dirty="0"/>
                    </a:p>
                  </a:txBody>
                  <a:tcPr/>
                </a:tc>
                <a:tc>
                  <a:txBody>
                    <a:bodyPr/>
                    <a:lstStyle/>
                    <a:p>
                      <a:pPr algn="ctr"/>
                      <a:r>
                        <a:rPr lang="fa-IR" b="1" dirty="0" smtClean="0"/>
                        <a:t>-</a:t>
                      </a:r>
                      <a:endParaRPr lang="en-US" b="1" dirty="0"/>
                    </a:p>
                  </a:txBody>
                  <a:tcPr/>
                </a:tc>
                <a:tc>
                  <a:txBody>
                    <a:bodyPr/>
                    <a:lstStyle/>
                    <a:p>
                      <a:pPr algn="ctr"/>
                      <a:r>
                        <a:rPr lang="fa-IR" b="1" dirty="0" smtClean="0">
                          <a:solidFill>
                            <a:srgbClr val="002060"/>
                          </a:solidFill>
                          <a:cs typeface="B Nazanin" panose="00000400000000000000" pitchFamily="2" charset="-78"/>
                        </a:rPr>
                        <a:t>ابتلای مادر</a:t>
                      </a:r>
                      <a:endParaRPr lang="en-US" b="1" dirty="0">
                        <a:solidFill>
                          <a:srgbClr val="002060"/>
                        </a:solidFill>
                        <a:cs typeface="B Nazanin" panose="00000400000000000000" pitchFamily="2" charset="-78"/>
                      </a:endParaRPr>
                    </a:p>
                  </a:txBody>
                  <a:tcPr/>
                </a:tc>
                <a:extLst>
                  <a:ext uri="{0D108BD9-81ED-4DB2-BD59-A6C34878D82A}">
                    <a16:rowId xmlns:a16="http://schemas.microsoft.com/office/drawing/2014/main" val="10011"/>
                  </a:ext>
                </a:extLst>
              </a:tr>
              <a:tr h="336835">
                <a:tc>
                  <a:txBody>
                    <a:bodyPr/>
                    <a:lstStyle/>
                    <a:p>
                      <a:pPr algn="ctr"/>
                      <a:r>
                        <a:rPr lang="fa-IR" b="1" dirty="0" smtClean="0"/>
                        <a:t>*</a:t>
                      </a:r>
                      <a:endParaRPr lang="en-US" b="1" dirty="0"/>
                    </a:p>
                  </a:txBody>
                  <a:tcPr/>
                </a:tc>
                <a:tc>
                  <a:txBody>
                    <a:bodyPr/>
                    <a:lstStyle/>
                    <a:p>
                      <a:pPr algn="ctr"/>
                      <a:r>
                        <a:rPr lang="fa-IR" b="1" dirty="0" smtClean="0"/>
                        <a:t>*</a:t>
                      </a:r>
                      <a:endParaRPr lang="en-US" b="1" dirty="0"/>
                    </a:p>
                  </a:txBody>
                  <a:tcPr/>
                </a:tc>
                <a:tc>
                  <a:txBody>
                    <a:bodyPr/>
                    <a:lstStyle/>
                    <a:p>
                      <a:pPr algn="ctr"/>
                      <a:r>
                        <a:rPr lang="fa-IR" b="1" dirty="0" smtClean="0"/>
                        <a:t>-</a:t>
                      </a:r>
                      <a:endParaRPr lang="en-US" b="1" dirty="0"/>
                    </a:p>
                  </a:txBody>
                  <a:tcPr/>
                </a:tc>
                <a:tc>
                  <a:txBody>
                    <a:bodyPr/>
                    <a:lstStyle/>
                    <a:p>
                      <a:pPr algn="ctr"/>
                      <a:r>
                        <a:rPr lang="fa-IR" b="1" dirty="0" smtClean="0">
                          <a:solidFill>
                            <a:srgbClr val="002060"/>
                          </a:solidFill>
                          <a:cs typeface="B Nazanin" panose="00000400000000000000" pitchFamily="2" charset="-78"/>
                        </a:rPr>
                        <a:t>بیماری های کبدی</a:t>
                      </a:r>
                      <a:endParaRPr lang="en-US" b="1" dirty="0">
                        <a:solidFill>
                          <a:srgbClr val="002060"/>
                        </a:solidFill>
                        <a:cs typeface="B Nazanin" panose="00000400000000000000" pitchFamily="2" charset="-78"/>
                      </a:endParaRPr>
                    </a:p>
                  </a:txBody>
                  <a:tcPr/>
                </a:tc>
                <a:extLst>
                  <a:ext uri="{0D108BD9-81ED-4DB2-BD59-A6C34878D82A}">
                    <a16:rowId xmlns:a16="http://schemas.microsoft.com/office/drawing/2014/main" val="10012"/>
                  </a:ext>
                </a:extLst>
              </a:tr>
              <a:tr h="336835">
                <a:tc>
                  <a:txBody>
                    <a:bodyPr/>
                    <a:lstStyle/>
                    <a:p>
                      <a:pPr algn="ctr"/>
                      <a:r>
                        <a:rPr lang="fa-IR" b="1" dirty="0" smtClean="0"/>
                        <a:t>*</a:t>
                      </a:r>
                      <a:endParaRPr lang="en-US" b="1" dirty="0"/>
                    </a:p>
                  </a:txBody>
                  <a:tcPr/>
                </a:tc>
                <a:tc>
                  <a:txBody>
                    <a:bodyPr/>
                    <a:lstStyle/>
                    <a:p>
                      <a:pPr algn="ctr"/>
                      <a:r>
                        <a:rPr lang="fa-IR" b="1" dirty="0" smtClean="0"/>
                        <a:t>*</a:t>
                      </a:r>
                      <a:endParaRPr lang="en-US" b="1" dirty="0"/>
                    </a:p>
                  </a:txBody>
                  <a:tcPr/>
                </a:tc>
                <a:tc>
                  <a:txBody>
                    <a:bodyPr/>
                    <a:lstStyle/>
                    <a:p>
                      <a:pPr algn="ctr"/>
                      <a:r>
                        <a:rPr lang="fa-IR" b="1" dirty="0" smtClean="0"/>
                        <a:t>-</a:t>
                      </a:r>
                      <a:endParaRPr lang="en-US" b="1" dirty="0"/>
                    </a:p>
                  </a:txBody>
                  <a:tcPr/>
                </a:tc>
                <a:tc>
                  <a:txBody>
                    <a:bodyPr/>
                    <a:lstStyle/>
                    <a:p>
                      <a:pPr algn="ctr"/>
                      <a:r>
                        <a:rPr lang="fa-IR" b="1" dirty="0" smtClean="0">
                          <a:solidFill>
                            <a:srgbClr val="002060"/>
                          </a:solidFill>
                          <a:cs typeface="B Nazanin" panose="00000400000000000000" pitchFamily="2" charset="-78"/>
                        </a:rPr>
                        <a:t>تغذیه ناکافی با شیر</a:t>
                      </a:r>
                      <a:endParaRPr lang="en-US" b="1" dirty="0">
                        <a:solidFill>
                          <a:srgbClr val="002060"/>
                        </a:solidFill>
                        <a:cs typeface="B Nazanin" panose="00000400000000000000" pitchFamily="2" charset="-78"/>
                      </a:endParaRPr>
                    </a:p>
                  </a:txBody>
                  <a:tcPr/>
                </a:tc>
                <a:extLst>
                  <a:ext uri="{0D108BD9-81ED-4DB2-BD59-A6C34878D82A}">
                    <a16:rowId xmlns:a16="http://schemas.microsoft.com/office/drawing/2014/main" val="10013"/>
                  </a:ext>
                </a:extLst>
              </a:tr>
              <a:tr h="336835">
                <a:tc>
                  <a:txBody>
                    <a:bodyPr/>
                    <a:lstStyle/>
                    <a:p>
                      <a:pPr algn="ctr"/>
                      <a:r>
                        <a:rPr lang="fa-IR" b="1" dirty="0" smtClean="0"/>
                        <a:t>*</a:t>
                      </a:r>
                      <a:endParaRPr lang="en-US" b="1" dirty="0"/>
                    </a:p>
                  </a:txBody>
                  <a:tcPr/>
                </a:tc>
                <a:tc>
                  <a:txBody>
                    <a:bodyPr/>
                    <a:lstStyle/>
                    <a:p>
                      <a:pPr algn="ctr"/>
                      <a:r>
                        <a:rPr lang="fa-IR" b="1" dirty="0" smtClean="0"/>
                        <a:t>*</a:t>
                      </a:r>
                      <a:endParaRPr lang="en-US" b="1" dirty="0"/>
                    </a:p>
                  </a:txBody>
                  <a:tcPr/>
                </a:tc>
                <a:tc>
                  <a:txBody>
                    <a:bodyPr/>
                    <a:lstStyle/>
                    <a:p>
                      <a:pPr algn="ctr"/>
                      <a:r>
                        <a:rPr lang="fa-IR" b="1" dirty="0" smtClean="0"/>
                        <a:t>-</a:t>
                      </a:r>
                      <a:endParaRPr lang="en-US" b="1" dirty="0"/>
                    </a:p>
                  </a:txBody>
                  <a:tcPr/>
                </a:tc>
                <a:tc>
                  <a:txBody>
                    <a:bodyPr/>
                    <a:lstStyle/>
                    <a:p>
                      <a:pPr algn="ctr"/>
                      <a:r>
                        <a:rPr lang="en-US" b="1" dirty="0" smtClean="0">
                          <a:solidFill>
                            <a:srgbClr val="002060"/>
                          </a:solidFill>
                          <a:cs typeface="B Nazanin" panose="00000400000000000000" pitchFamily="2" charset="-78"/>
                        </a:rPr>
                        <a:t>NPO</a:t>
                      </a:r>
                      <a:endParaRPr lang="en-US" b="1" dirty="0">
                        <a:solidFill>
                          <a:srgbClr val="002060"/>
                        </a:solidFill>
                        <a:cs typeface="B Nazanin" panose="00000400000000000000" pitchFamily="2" charset="-78"/>
                      </a:endParaRPr>
                    </a:p>
                  </a:txBody>
                  <a:tcPr/>
                </a:tc>
                <a:extLst>
                  <a:ext uri="{0D108BD9-81ED-4DB2-BD59-A6C34878D82A}">
                    <a16:rowId xmlns:a16="http://schemas.microsoft.com/office/drawing/2014/main" val="10014"/>
                  </a:ext>
                </a:extLst>
              </a:tr>
              <a:tr h="336835">
                <a:tc>
                  <a:txBody>
                    <a:bodyPr/>
                    <a:lstStyle/>
                    <a:p>
                      <a:pPr algn="ctr"/>
                      <a:r>
                        <a:rPr lang="fa-IR" b="1" dirty="0" smtClean="0"/>
                        <a:t>*</a:t>
                      </a:r>
                      <a:endParaRPr lang="en-US" b="1" dirty="0"/>
                    </a:p>
                  </a:txBody>
                  <a:tcPr/>
                </a:tc>
                <a:tc>
                  <a:txBody>
                    <a:bodyPr/>
                    <a:lstStyle/>
                    <a:p>
                      <a:pPr algn="ctr"/>
                      <a:r>
                        <a:rPr lang="fa-IR" b="1" dirty="0" smtClean="0"/>
                        <a:t>*</a:t>
                      </a:r>
                      <a:endParaRPr lang="en-US" b="1" dirty="0"/>
                    </a:p>
                  </a:txBody>
                  <a:tcPr/>
                </a:tc>
                <a:tc>
                  <a:txBody>
                    <a:bodyPr/>
                    <a:lstStyle/>
                    <a:p>
                      <a:pPr algn="ctr"/>
                      <a:r>
                        <a:rPr lang="fa-IR" b="1" dirty="0" smtClean="0"/>
                        <a:t>-</a:t>
                      </a:r>
                      <a:endParaRPr lang="en-US" b="1" dirty="0"/>
                    </a:p>
                  </a:txBody>
                  <a:tcPr/>
                </a:tc>
                <a:tc>
                  <a:txBody>
                    <a:bodyPr/>
                    <a:lstStyle/>
                    <a:p>
                      <a:pPr algn="ctr"/>
                      <a:r>
                        <a:rPr lang="fa-IR" b="1" dirty="0" smtClean="0">
                          <a:solidFill>
                            <a:srgbClr val="002060"/>
                          </a:solidFill>
                          <a:cs typeface="B Nazanin" panose="00000400000000000000" pitchFamily="2" charset="-78"/>
                        </a:rPr>
                        <a:t>دیالیز</a:t>
                      </a:r>
                      <a:endParaRPr lang="en-US" b="1" dirty="0">
                        <a:solidFill>
                          <a:srgbClr val="002060"/>
                        </a:solidFill>
                        <a:cs typeface="B Nazanin" panose="00000400000000000000" pitchFamily="2" charset="-78"/>
                      </a:endParaRPr>
                    </a:p>
                  </a:txBody>
                  <a:tcPr/>
                </a:tc>
                <a:extLst>
                  <a:ext uri="{0D108BD9-81ED-4DB2-BD59-A6C34878D82A}">
                    <a16:rowId xmlns:a16="http://schemas.microsoft.com/office/drawing/2014/main" val="10015"/>
                  </a:ext>
                </a:extLst>
              </a:tr>
              <a:tr h="336835">
                <a:tc>
                  <a:txBody>
                    <a:bodyPr/>
                    <a:lstStyle/>
                    <a:p>
                      <a:pPr algn="ctr"/>
                      <a:r>
                        <a:rPr lang="fa-IR" b="1" dirty="0" smtClean="0"/>
                        <a:t>*</a:t>
                      </a:r>
                      <a:endParaRPr lang="en-US" b="1" dirty="0"/>
                    </a:p>
                  </a:txBody>
                  <a:tcPr/>
                </a:tc>
                <a:tc>
                  <a:txBody>
                    <a:bodyPr/>
                    <a:lstStyle/>
                    <a:p>
                      <a:pPr algn="ctr"/>
                      <a:r>
                        <a:rPr lang="fa-IR" b="1" dirty="0" smtClean="0"/>
                        <a:t>*</a:t>
                      </a:r>
                      <a:endParaRPr lang="en-US" b="1" dirty="0"/>
                    </a:p>
                  </a:txBody>
                  <a:tcPr/>
                </a:tc>
                <a:tc>
                  <a:txBody>
                    <a:bodyPr/>
                    <a:lstStyle/>
                    <a:p>
                      <a:pPr algn="ctr"/>
                      <a:r>
                        <a:rPr lang="fa-IR" b="1" dirty="0" smtClean="0"/>
                        <a:t>*</a:t>
                      </a:r>
                      <a:endParaRPr lang="en-US" b="1" dirty="0"/>
                    </a:p>
                  </a:txBody>
                  <a:tcPr/>
                </a:tc>
                <a:tc>
                  <a:txBody>
                    <a:bodyPr/>
                    <a:lstStyle/>
                    <a:p>
                      <a:pPr algn="ctr"/>
                      <a:r>
                        <a:rPr lang="fa-IR" b="1" dirty="0" smtClean="0">
                          <a:solidFill>
                            <a:srgbClr val="002060"/>
                          </a:solidFill>
                          <a:cs typeface="B Nazanin" panose="00000400000000000000" pitchFamily="2" charset="-78"/>
                        </a:rPr>
                        <a:t>تعویض یا دریافت خون</a:t>
                      </a:r>
                      <a:endParaRPr lang="en-US" b="1" dirty="0">
                        <a:solidFill>
                          <a:srgbClr val="002060"/>
                        </a:solidFill>
                        <a:cs typeface="B Nazanin" panose="00000400000000000000" pitchFamily="2" charset="-78"/>
                      </a:endParaRPr>
                    </a:p>
                  </a:txBody>
                  <a:tcPr/>
                </a:tc>
                <a:extLst>
                  <a:ext uri="{0D108BD9-81ED-4DB2-BD59-A6C34878D82A}">
                    <a16:rowId xmlns:a16="http://schemas.microsoft.com/office/drawing/2014/main" val="10016"/>
                  </a:ext>
                </a:extLst>
              </a:tr>
              <a:tr h="336835">
                <a:tc>
                  <a:txBody>
                    <a:bodyPr/>
                    <a:lstStyle/>
                    <a:p>
                      <a:pPr algn="ctr"/>
                      <a:endParaRPr lang="en-US" b="1"/>
                    </a:p>
                  </a:txBody>
                  <a:tcPr/>
                </a:tc>
                <a:tc>
                  <a:txBody>
                    <a:bodyPr/>
                    <a:lstStyle/>
                    <a:p>
                      <a:pPr algn="ctr"/>
                      <a:endParaRPr lang="en-US" b="1"/>
                    </a:p>
                  </a:txBody>
                  <a:tcPr/>
                </a:tc>
                <a:tc>
                  <a:txBody>
                    <a:bodyPr/>
                    <a:lstStyle/>
                    <a:p>
                      <a:pPr algn="ctr"/>
                      <a:endParaRPr lang="en-US" b="1" dirty="0"/>
                    </a:p>
                  </a:txBody>
                  <a:tcPr/>
                </a:tc>
                <a:tc>
                  <a:txBody>
                    <a:bodyPr/>
                    <a:lstStyle/>
                    <a:p>
                      <a:endParaRPr lang="en-US" dirty="0">
                        <a:solidFill>
                          <a:srgbClr val="002060"/>
                        </a:solidFill>
                      </a:endParaRPr>
                    </a:p>
                  </a:txBody>
                  <a:tcPr/>
                </a:tc>
                <a:extLst>
                  <a:ext uri="{0D108BD9-81ED-4DB2-BD59-A6C34878D82A}">
                    <a16:rowId xmlns:a16="http://schemas.microsoft.com/office/drawing/2014/main" val="10017"/>
                  </a:ext>
                </a:extLst>
              </a:tr>
            </a:tbl>
          </a:graphicData>
        </a:graphic>
      </p:graphicFrame>
    </p:spTree>
    <p:extLst>
      <p:ext uri="{BB962C8B-B14F-4D97-AF65-F5344CB8AC3E}">
        <p14:creationId xmlns:p14="http://schemas.microsoft.com/office/powerpoint/2010/main" val="3942461933"/>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985211" y="360947"/>
            <a:ext cx="9008644" cy="5943600"/>
          </a:xfrm>
        </p:spPr>
        <p:txBody>
          <a:bodyPr>
            <a:normAutofit/>
          </a:bodyPr>
          <a:lstStyle/>
          <a:p>
            <a:pPr marL="0" indent="0" algn="r" rtl="1">
              <a:lnSpc>
                <a:spcPct val="150000"/>
              </a:lnSpc>
              <a:buNone/>
            </a:pPr>
            <a:r>
              <a:rPr lang="fa-IR" sz="2400" b="1" dirty="0" smtClean="0">
                <a:solidFill>
                  <a:srgbClr val="002060"/>
                </a:solidFill>
                <a:cs typeface="B Nazanin" panose="00000400000000000000" pitchFamily="2" charset="-78"/>
              </a:rPr>
              <a:t></a:t>
            </a:r>
            <a:r>
              <a:rPr lang="fa-IR" sz="2400" b="1" dirty="0">
                <a:solidFill>
                  <a:srgbClr val="002060"/>
                </a:solidFill>
                <a:cs typeface="B Nazanin" panose="00000400000000000000" pitchFamily="2" charset="-78"/>
              </a:rPr>
              <a:t> </a:t>
            </a:r>
            <a:r>
              <a:rPr lang="fa-IR" sz="2400" b="1" dirty="0" smtClean="0">
                <a:solidFill>
                  <a:schemeClr val="accent1">
                    <a:lumMod val="50000"/>
                  </a:schemeClr>
                </a:solidFill>
                <a:cs typeface="B Nazanin" panose="00000400000000000000" pitchFamily="2" charset="-78"/>
              </a:rPr>
              <a:t>نکات مهم که پرسنل مراکز نمونه گیری باید توجه نمایند</a:t>
            </a:r>
            <a:r>
              <a:rPr lang="en-US" sz="2400" b="1" dirty="0" smtClean="0">
                <a:solidFill>
                  <a:schemeClr val="accent1">
                    <a:lumMod val="50000"/>
                  </a:schemeClr>
                </a:solidFill>
                <a:cs typeface="B Nazanin" panose="00000400000000000000" pitchFamily="2" charset="-78"/>
              </a:rPr>
              <a:t>:</a:t>
            </a:r>
            <a:endParaRPr lang="fa-IR" sz="2400" b="1" dirty="0" smtClean="0">
              <a:solidFill>
                <a:srgbClr val="002060"/>
              </a:solidFill>
              <a:cs typeface="B Nazanin" panose="00000400000000000000" pitchFamily="2" charset="-78"/>
            </a:endParaRPr>
          </a:p>
          <a:p>
            <a:pPr algn="r" rtl="1">
              <a:lnSpc>
                <a:spcPct val="150000"/>
              </a:lnSpc>
            </a:pPr>
            <a:r>
              <a:rPr lang="fa-IR" sz="2400" b="1" dirty="0" smtClean="0">
                <a:solidFill>
                  <a:srgbClr val="002060"/>
                </a:solidFill>
                <a:cs typeface="B Nazanin" panose="00000400000000000000" pitchFamily="2" charset="-78"/>
              </a:rPr>
              <a:t>آموزش و سوالات قبل از نمونه گیری از والدین</a:t>
            </a:r>
          </a:p>
          <a:p>
            <a:pPr algn="r" rtl="1">
              <a:lnSpc>
                <a:spcPct val="150000"/>
              </a:lnSpc>
            </a:pPr>
            <a:r>
              <a:rPr lang="fa-IR" sz="2400" b="1" dirty="0" smtClean="0">
                <a:solidFill>
                  <a:srgbClr val="002060"/>
                </a:solidFill>
                <a:cs typeface="B Nazanin" panose="00000400000000000000" pitchFamily="2" charset="-78"/>
              </a:rPr>
              <a:t>دقت در ثبت اطلاعات (با توجه به جمع آوری فرم های شماره یک در آینده )</a:t>
            </a:r>
          </a:p>
          <a:p>
            <a:pPr algn="r" rtl="1">
              <a:lnSpc>
                <a:spcPct val="150000"/>
              </a:lnSpc>
            </a:pPr>
            <a:r>
              <a:rPr lang="fa-IR" sz="2400" b="1" dirty="0" smtClean="0">
                <a:solidFill>
                  <a:srgbClr val="002060"/>
                </a:solidFill>
                <a:cs typeface="B Nazanin" panose="00000400000000000000" pitchFamily="2" charset="-78"/>
              </a:rPr>
              <a:t>دقت در نمونه گیری </a:t>
            </a:r>
          </a:p>
          <a:p>
            <a:pPr algn="r" rtl="1">
              <a:lnSpc>
                <a:spcPct val="150000"/>
              </a:lnSpc>
            </a:pPr>
            <a:r>
              <a:rPr lang="fa-IR" sz="2400" b="1" dirty="0" smtClean="0">
                <a:solidFill>
                  <a:srgbClr val="002060"/>
                </a:solidFill>
                <a:cs typeface="B Nazanin" panose="00000400000000000000" pitchFamily="2" charset="-78"/>
              </a:rPr>
              <a:t>توجه به نمونه های مجدد و زمان نمونه گیری </a:t>
            </a:r>
          </a:p>
          <a:p>
            <a:pPr algn="r" rtl="1">
              <a:lnSpc>
                <a:spcPct val="150000"/>
              </a:lnSpc>
            </a:pPr>
            <a:r>
              <a:rPr lang="fa-IR" sz="2400" b="1" dirty="0" smtClean="0">
                <a:solidFill>
                  <a:srgbClr val="002060"/>
                </a:solidFill>
                <a:cs typeface="B Nazanin" panose="00000400000000000000" pitchFamily="2" charset="-78"/>
              </a:rPr>
              <a:t>ارسال به موقع نمونه ها </a:t>
            </a:r>
          </a:p>
          <a:p>
            <a:pPr algn="r" rtl="1">
              <a:lnSpc>
                <a:spcPct val="150000"/>
              </a:lnSpc>
            </a:pPr>
            <a:r>
              <a:rPr lang="fa-IR" sz="2400" b="1" dirty="0" smtClean="0">
                <a:solidFill>
                  <a:srgbClr val="002060"/>
                </a:solidFill>
                <a:cs typeface="B Nazanin" panose="00000400000000000000" pitchFamily="2" charset="-78"/>
              </a:rPr>
              <a:t>کاهش پرت لانست </a:t>
            </a:r>
          </a:p>
          <a:p>
            <a:pPr algn="r" rtl="1">
              <a:lnSpc>
                <a:spcPct val="150000"/>
              </a:lnSpc>
            </a:pPr>
            <a:r>
              <a:rPr lang="fa-IR" sz="2400" b="1" dirty="0" smtClean="0">
                <a:solidFill>
                  <a:srgbClr val="002060"/>
                </a:solidFill>
                <a:cs typeface="B Nazanin" panose="00000400000000000000" pitchFamily="2" charset="-78"/>
              </a:rPr>
              <a:t>پاکت صورتی رنگ جهت ارسال نمونه های متابولیک</a:t>
            </a:r>
          </a:p>
          <a:p>
            <a:pPr marL="0" indent="0" algn="r" rtl="1">
              <a:buNone/>
            </a:pPr>
            <a:endParaRPr lang="en-US" dirty="0"/>
          </a:p>
        </p:txBody>
      </p:sp>
    </p:spTree>
    <p:extLst>
      <p:ext uri="{BB962C8B-B14F-4D97-AF65-F5344CB8AC3E}">
        <p14:creationId xmlns:p14="http://schemas.microsoft.com/office/powerpoint/2010/main" val="2852656885"/>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985211" y="360947"/>
            <a:ext cx="9008644" cy="5943600"/>
          </a:xfrm>
        </p:spPr>
        <p:txBody>
          <a:bodyPr>
            <a:normAutofit fontScale="92500" lnSpcReduction="20000"/>
          </a:bodyPr>
          <a:lstStyle/>
          <a:p>
            <a:pPr marL="0" indent="0" algn="r" rtl="1">
              <a:lnSpc>
                <a:spcPct val="150000"/>
              </a:lnSpc>
              <a:buNone/>
            </a:pPr>
            <a:r>
              <a:rPr lang="fa-IR" sz="2400" b="1" dirty="0" smtClean="0">
                <a:solidFill>
                  <a:srgbClr val="002060"/>
                </a:solidFill>
                <a:cs typeface="B Nazanin" panose="00000400000000000000" pitchFamily="2" charset="-78"/>
              </a:rPr>
              <a:t></a:t>
            </a:r>
            <a:r>
              <a:rPr lang="fa-IR" sz="2400" b="1" dirty="0">
                <a:solidFill>
                  <a:srgbClr val="002060"/>
                </a:solidFill>
                <a:cs typeface="B Nazanin" panose="00000400000000000000" pitchFamily="2" charset="-78"/>
              </a:rPr>
              <a:t> </a:t>
            </a:r>
            <a:r>
              <a:rPr lang="fa-IR" sz="2400" b="1" dirty="0" smtClean="0">
                <a:solidFill>
                  <a:schemeClr val="accent1">
                    <a:lumMod val="50000"/>
                  </a:schemeClr>
                </a:solidFill>
                <a:cs typeface="B Nazanin" panose="00000400000000000000" pitchFamily="2" charset="-78"/>
              </a:rPr>
              <a:t>سایر نکات</a:t>
            </a:r>
            <a:r>
              <a:rPr lang="en-US" sz="2400" b="1" dirty="0" smtClean="0">
                <a:solidFill>
                  <a:schemeClr val="accent1">
                    <a:lumMod val="50000"/>
                  </a:schemeClr>
                </a:solidFill>
                <a:cs typeface="B Nazanin" panose="00000400000000000000" pitchFamily="2" charset="-78"/>
              </a:rPr>
              <a:t>:</a:t>
            </a:r>
            <a:endParaRPr lang="fa-IR" sz="2400" b="1" dirty="0" smtClean="0">
              <a:solidFill>
                <a:srgbClr val="002060"/>
              </a:solidFill>
              <a:cs typeface="B Nazanin" panose="00000400000000000000" pitchFamily="2" charset="-78"/>
            </a:endParaRPr>
          </a:p>
          <a:p>
            <a:pPr algn="r" rtl="1">
              <a:lnSpc>
                <a:spcPct val="150000"/>
              </a:lnSpc>
            </a:pPr>
            <a:r>
              <a:rPr lang="fa-IR" sz="2400" b="1" dirty="0" smtClean="0">
                <a:solidFill>
                  <a:srgbClr val="002060"/>
                </a:solidFill>
                <a:cs typeface="B Nazanin" panose="00000400000000000000" pitchFamily="2" charset="-78"/>
              </a:rPr>
              <a:t>هزینه آزمایش غربالگری متابولیک ارثی در سال 1402 مبلغ </a:t>
            </a:r>
            <a:r>
              <a:rPr lang="fa-IR" sz="2400" b="1" dirty="0" smtClean="0">
                <a:solidFill>
                  <a:srgbClr val="FF0000"/>
                </a:solidFill>
                <a:cs typeface="B Nazanin" panose="00000400000000000000" pitchFamily="2" charset="-78"/>
              </a:rPr>
              <a:t>204000تومان</a:t>
            </a:r>
            <a:r>
              <a:rPr lang="fa-IR" sz="2400" b="1" dirty="0" smtClean="0">
                <a:solidFill>
                  <a:srgbClr val="002060"/>
                </a:solidFill>
                <a:cs typeface="B Nazanin" panose="00000400000000000000" pitchFamily="2" charset="-78"/>
              </a:rPr>
              <a:t> می باشد(تجهیزات-حمل نمونه-آزمایش)</a:t>
            </a:r>
          </a:p>
          <a:p>
            <a:pPr algn="r" rtl="1">
              <a:lnSpc>
                <a:spcPct val="150000"/>
              </a:lnSpc>
            </a:pPr>
            <a:r>
              <a:rPr lang="fa-IR" sz="2400" b="1" dirty="0" smtClean="0">
                <a:solidFill>
                  <a:srgbClr val="002060"/>
                </a:solidFill>
                <a:cs typeface="B Nazanin" panose="00000400000000000000" pitchFamily="2" charset="-78"/>
              </a:rPr>
              <a:t>کلیه موارد نیازمند نمونه مجدد در برنامه متابولیک ارثی </a:t>
            </a:r>
            <a:r>
              <a:rPr lang="fa-IR" sz="2400" b="1" dirty="0" smtClean="0">
                <a:solidFill>
                  <a:srgbClr val="FF0000"/>
                </a:solidFill>
                <a:cs typeface="B Nazanin" panose="00000400000000000000" pitchFamily="2" charset="-78"/>
              </a:rPr>
              <a:t>رایگان</a:t>
            </a:r>
            <a:r>
              <a:rPr lang="fa-IR" sz="2400" b="1" dirty="0" smtClean="0">
                <a:solidFill>
                  <a:srgbClr val="002060"/>
                </a:solidFill>
                <a:cs typeface="B Nazanin" panose="00000400000000000000" pitchFamily="2" charset="-78"/>
              </a:rPr>
              <a:t> می باشد</a:t>
            </a:r>
          </a:p>
          <a:p>
            <a:pPr algn="r" rtl="1">
              <a:lnSpc>
                <a:spcPct val="150000"/>
              </a:lnSpc>
            </a:pPr>
            <a:r>
              <a:rPr lang="fa-IR" sz="2400" b="1" dirty="0" smtClean="0">
                <a:solidFill>
                  <a:srgbClr val="002060"/>
                </a:solidFill>
                <a:cs typeface="B Nazanin" panose="00000400000000000000" pitchFamily="2" charset="-78"/>
              </a:rPr>
              <a:t>هزینه </a:t>
            </a:r>
            <a:r>
              <a:rPr lang="fa-IR" sz="2400" b="1" dirty="0" smtClean="0">
                <a:solidFill>
                  <a:srgbClr val="FF0000"/>
                </a:solidFill>
                <a:cs typeface="B Nazanin" panose="00000400000000000000" pitchFamily="2" charset="-78"/>
              </a:rPr>
              <a:t>آزمایشات  مجدد و تایید رایگان </a:t>
            </a:r>
            <a:r>
              <a:rPr lang="fa-IR" sz="2400" b="1" dirty="0" smtClean="0">
                <a:solidFill>
                  <a:srgbClr val="002060"/>
                </a:solidFill>
                <a:cs typeface="B Nazanin" panose="00000400000000000000" pitchFamily="2" charset="-78"/>
              </a:rPr>
              <a:t>می باشد</a:t>
            </a:r>
          </a:p>
          <a:p>
            <a:pPr algn="r" rtl="1">
              <a:lnSpc>
                <a:spcPct val="150000"/>
              </a:lnSpc>
            </a:pPr>
            <a:r>
              <a:rPr lang="fa-IR" sz="2400" b="1" dirty="0" smtClean="0">
                <a:solidFill>
                  <a:srgbClr val="002060"/>
                </a:solidFill>
                <a:cs typeface="B Nazanin" panose="00000400000000000000" pitchFamily="2" charset="-78"/>
              </a:rPr>
              <a:t>هزینه بیماران تحت پوشش بیمه قرار خواهد گرفت.</a:t>
            </a:r>
          </a:p>
          <a:p>
            <a:pPr algn="r" rtl="1">
              <a:lnSpc>
                <a:spcPct val="150000"/>
              </a:lnSpc>
            </a:pPr>
            <a:r>
              <a:rPr lang="fa-IR" sz="2400" b="1" dirty="0" smtClean="0">
                <a:solidFill>
                  <a:srgbClr val="002060"/>
                </a:solidFill>
                <a:cs typeface="B Nazanin" panose="00000400000000000000" pitchFamily="2" charset="-78"/>
              </a:rPr>
              <a:t>مقدمات واجرای زیر ساخت ها جهت اجرای برنامه در کل استان در حال انجام می باشد(سامانه غربالگری-بیمارستان منتخب-آزمایشگاه-معرفی کارشناس برنامه-تجهیزات مراکز نمونه گیری-آموزش پرسنل )</a:t>
            </a:r>
          </a:p>
          <a:p>
            <a:pPr algn="r" rtl="1">
              <a:lnSpc>
                <a:spcPct val="150000"/>
              </a:lnSpc>
            </a:pPr>
            <a:r>
              <a:rPr lang="fa-IR" sz="2400" b="1" dirty="0" smtClean="0">
                <a:solidFill>
                  <a:srgbClr val="002060"/>
                </a:solidFill>
                <a:cs typeface="B Nazanin" panose="00000400000000000000" pitchFamily="2" charset="-78"/>
              </a:rPr>
              <a:t>بیمارستان امام حسین (ع)سه روز و بیمارستان  امین دو روز درهفته با حضور متخصص اطفال وغدد- کارشناس تغذیه ومنشی</a:t>
            </a:r>
          </a:p>
          <a:p>
            <a:pPr marL="0" indent="0" algn="r" rtl="1">
              <a:buNone/>
            </a:pPr>
            <a:endParaRPr lang="en-US" dirty="0"/>
          </a:p>
        </p:txBody>
      </p:sp>
    </p:spTree>
    <p:extLst>
      <p:ext uri="{BB962C8B-B14F-4D97-AF65-F5344CB8AC3E}">
        <p14:creationId xmlns:p14="http://schemas.microsoft.com/office/powerpoint/2010/main" val="3756708683"/>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985211" y="360947"/>
            <a:ext cx="9008644" cy="5943600"/>
          </a:xfrm>
        </p:spPr>
        <p:txBody>
          <a:bodyPr>
            <a:normAutofit/>
          </a:bodyPr>
          <a:lstStyle/>
          <a:p>
            <a:pPr marL="0" indent="0" algn="r" rtl="1">
              <a:lnSpc>
                <a:spcPct val="150000"/>
              </a:lnSpc>
              <a:buNone/>
            </a:pPr>
            <a:r>
              <a:rPr lang="fa-IR" sz="2400" b="1" dirty="0" smtClean="0">
                <a:solidFill>
                  <a:srgbClr val="002060"/>
                </a:solidFill>
                <a:cs typeface="B Nazanin" panose="00000400000000000000" pitchFamily="2" charset="-78"/>
              </a:rPr>
              <a:t></a:t>
            </a:r>
            <a:r>
              <a:rPr lang="fa-IR" sz="2400" b="1" dirty="0">
                <a:solidFill>
                  <a:srgbClr val="002060"/>
                </a:solidFill>
                <a:cs typeface="B Nazanin" panose="00000400000000000000" pitchFamily="2" charset="-78"/>
              </a:rPr>
              <a:t> </a:t>
            </a:r>
            <a:r>
              <a:rPr lang="fa-IR" sz="2400" b="1" dirty="0" smtClean="0">
                <a:solidFill>
                  <a:schemeClr val="accent1">
                    <a:lumMod val="50000"/>
                  </a:schemeClr>
                </a:solidFill>
                <a:cs typeface="B Nazanin" panose="00000400000000000000" pitchFamily="2" charset="-78"/>
              </a:rPr>
              <a:t>سامانه جدید</a:t>
            </a:r>
            <a:r>
              <a:rPr lang="en-US" sz="2400" b="1" dirty="0" smtClean="0">
                <a:solidFill>
                  <a:schemeClr val="accent1">
                    <a:lumMod val="50000"/>
                  </a:schemeClr>
                </a:solidFill>
                <a:cs typeface="B Nazanin" panose="00000400000000000000" pitchFamily="2" charset="-78"/>
              </a:rPr>
              <a:t>NSP</a:t>
            </a:r>
            <a:r>
              <a:rPr lang="fa-IR" sz="2400" b="1" dirty="0" smtClean="0">
                <a:solidFill>
                  <a:schemeClr val="accent1">
                    <a:lumMod val="50000"/>
                  </a:schemeClr>
                </a:solidFill>
                <a:cs typeface="B Nazanin" panose="00000400000000000000" pitchFamily="2" charset="-78"/>
              </a:rPr>
              <a:t> </a:t>
            </a:r>
            <a:r>
              <a:rPr lang="en-US" sz="2400" b="1" dirty="0" smtClean="0">
                <a:solidFill>
                  <a:schemeClr val="accent1">
                    <a:lumMod val="50000"/>
                  </a:schemeClr>
                </a:solidFill>
                <a:cs typeface="B Nazanin" panose="00000400000000000000" pitchFamily="2" charset="-78"/>
              </a:rPr>
              <a:t>:</a:t>
            </a:r>
            <a:endParaRPr lang="fa-IR" sz="2400" b="1" dirty="0" smtClean="0">
              <a:solidFill>
                <a:srgbClr val="002060"/>
              </a:solidFill>
              <a:cs typeface="B Nazanin" panose="00000400000000000000" pitchFamily="2" charset="-78"/>
            </a:endParaRPr>
          </a:p>
          <a:p>
            <a:pPr lvl="0" algn="r" rtl="1">
              <a:lnSpc>
                <a:spcPct val="150000"/>
              </a:lnSpc>
              <a:buClr>
                <a:srgbClr val="E84C22"/>
              </a:buClr>
            </a:pPr>
            <a:r>
              <a:rPr lang="fa-IR" sz="2400" b="1" dirty="0" smtClean="0">
                <a:solidFill>
                  <a:srgbClr val="002060"/>
                </a:solidFill>
                <a:cs typeface="B Nazanin" panose="00000400000000000000" pitchFamily="2" charset="-78"/>
              </a:rPr>
              <a:t>رفع اشکالات سامانه قدیم(</a:t>
            </a:r>
            <a:r>
              <a:rPr lang="fa-IR" sz="2000" b="1" dirty="0">
                <a:solidFill>
                  <a:srgbClr val="002060"/>
                </a:solidFill>
                <a:cs typeface="B Nazanin" panose="00000400000000000000" pitchFamily="2" charset="-78"/>
              </a:rPr>
              <a:t>سامانه </a:t>
            </a:r>
            <a:r>
              <a:rPr lang="en-US" sz="2000" b="1" dirty="0">
                <a:solidFill>
                  <a:srgbClr val="002060"/>
                </a:solidFill>
                <a:cs typeface="B Nazanin" panose="00000400000000000000" pitchFamily="2" charset="-78"/>
              </a:rPr>
              <a:t>NSP</a:t>
            </a:r>
            <a:r>
              <a:rPr lang="fa-IR" sz="2000" b="1" dirty="0">
                <a:solidFill>
                  <a:srgbClr val="002060"/>
                </a:solidFill>
                <a:cs typeface="B Nazanin" panose="00000400000000000000" pitchFamily="2" charset="-78"/>
              </a:rPr>
              <a:t> یک سامانه بی نظیر بود که برخی استان ها از این سامانه الگو برداری کرده </a:t>
            </a:r>
            <a:r>
              <a:rPr lang="fa-IR" sz="2000" b="1" dirty="0" smtClean="0">
                <a:solidFill>
                  <a:srgbClr val="002060"/>
                </a:solidFill>
                <a:cs typeface="B Nazanin" panose="00000400000000000000" pitchFamily="2" charset="-78"/>
              </a:rPr>
              <a:t>بودند ولی اشکالاتی هم داشت)</a:t>
            </a:r>
            <a:endParaRPr lang="fa-IR" sz="2000" b="1" dirty="0">
              <a:solidFill>
                <a:srgbClr val="002060"/>
              </a:solidFill>
              <a:cs typeface="B Nazanin" panose="00000400000000000000" pitchFamily="2" charset="-78"/>
            </a:endParaRPr>
          </a:p>
          <a:p>
            <a:pPr algn="r" rtl="1">
              <a:lnSpc>
                <a:spcPct val="150000"/>
              </a:lnSpc>
            </a:pPr>
            <a:r>
              <a:rPr lang="fa-IR" sz="2400" b="1" dirty="0" smtClean="0">
                <a:solidFill>
                  <a:srgbClr val="002060"/>
                </a:solidFill>
                <a:cs typeface="B Nazanin" panose="00000400000000000000" pitchFamily="2" charset="-78"/>
              </a:rPr>
              <a:t>با جمع آوری اشکالات از مراکز نمونه گیری و کارشناسان سعی شد که در سامانه جدید این اشکالات رفع شود</a:t>
            </a:r>
          </a:p>
          <a:p>
            <a:pPr algn="r" rtl="1">
              <a:lnSpc>
                <a:spcPct val="150000"/>
              </a:lnSpc>
            </a:pPr>
            <a:r>
              <a:rPr lang="fa-IR" sz="2400" b="1" dirty="0" smtClean="0">
                <a:solidFill>
                  <a:srgbClr val="002060"/>
                </a:solidFill>
                <a:cs typeface="B Nazanin" panose="00000400000000000000" pitchFamily="2" charset="-78"/>
              </a:rPr>
              <a:t>ادغام دو سامانه هیپوتیروئیدی و متابولیک ارثی در یک سامانه </a:t>
            </a:r>
          </a:p>
          <a:p>
            <a:pPr algn="r" rtl="1">
              <a:lnSpc>
                <a:spcPct val="150000"/>
              </a:lnSpc>
            </a:pPr>
            <a:r>
              <a:rPr lang="fa-IR" sz="2400" b="1" dirty="0" smtClean="0">
                <a:solidFill>
                  <a:srgbClr val="002060"/>
                </a:solidFill>
                <a:cs typeface="B Nazanin" panose="00000400000000000000" pitchFamily="2" charset="-78"/>
              </a:rPr>
              <a:t>اطلاعات فردی جهت دو برنامه یکسان می باشد وفقط اختلاف در نمونه های مجدد می باشد</a:t>
            </a:r>
          </a:p>
          <a:p>
            <a:pPr algn="r" rtl="1">
              <a:lnSpc>
                <a:spcPct val="150000"/>
              </a:lnSpc>
            </a:pPr>
            <a:r>
              <a:rPr lang="fa-IR" sz="2400" b="1" dirty="0" smtClean="0">
                <a:solidFill>
                  <a:srgbClr val="002060"/>
                </a:solidFill>
                <a:cs typeface="B Nazanin" panose="00000400000000000000" pitchFamily="2" charset="-78"/>
              </a:rPr>
              <a:t>سامانه جدید در 5 شهرستان از یک ماه پیش به صورت پایلوت  اجرا شد </a:t>
            </a:r>
          </a:p>
          <a:p>
            <a:pPr algn="r" rtl="1">
              <a:lnSpc>
                <a:spcPct val="150000"/>
              </a:lnSpc>
            </a:pPr>
            <a:r>
              <a:rPr lang="fa-IR" sz="2400" b="1" dirty="0" smtClean="0">
                <a:solidFill>
                  <a:srgbClr val="002060"/>
                </a:solidFill>
                <a:cs typeface="B Nazanin" panose="00000400000000000000" pitchFamily="2" charset="-78"/>
              </a:rPr>
              <a:t>اتصال این سامانه به آزمایشگاه معاونت بهداشت و اریترون</a:t>
            </a:r>
          </a:p>
        </p:txBody>
      </p:sp>
    </p:spTree>
    <p:extLst>
      <p:ext uri="{BB962C8B-B14F-4D97-AF65-F5344CB8AC3E}">
        <p14:creationId xmlns:p14="http://schemas.microsoft.com/office/powerpoint/2010/main" val="365158026"/>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Screen Clippi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22031" y="0"/>
            <a:ext cx="10925907" cy="6858000"/>
          </a:xfrm>
          <a:prstGeom prst="rect">
            <a:avLst/>
          </a:prstGeom>
        </p:spPr>
      </p:pic>
    </p:spTree>
    <p:extLst>
      <p:ext uri="{BB962C8B-B14F-4D97-AF65-F5344CB8AC3E}">
        <p14:creationId xmlns:p14="http://schemas.microsoft.com/office/powerpoint/2010/main" val="4217019837"/>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370222" y="1155032"/>
            <a:ext cx="8277726" cy="3838073"/>
          </a:xfrm>
        </p:spPr>
        <p:txBody>
          <a:bodyPr>
            <a:normAutofit/>
          </a:bodyPr>
          <a:lstStyle/>
          <a:p>
            <a:pPr algn="ctr"/>
            <a:endParaRPr lang="fa-IR" sz="5400" dirty="0" smtClean="0">
              <a:solidFill>
                <a:srgbClr val="C00000"/>
              </a:solidFill>
              <a:cs typeface="B Titr" panose="00000700000000000000" pitchFamily="2" charset="-78"/>
            </a:endParaRPr>
          </a:p>
          <a:p>
            <a:pPr algn="ctr"/>
            <a:endParaRPr lang="fa-IR" sz="5400" dirty="0" smtClean="0">
              <a:solidFill>
                <a:srgbClr val="C00000"/>
              </a:solidFill>
              <a:cs typeface="B Titr" panose="00000700000000000000" pitchFamily="2" charset="-78"/>
            </a:endParaRPr>
          </a:p>
          <a:p>
            <a:pPr algn="ctr"/>
            <a:r>
              <a:rPr lang="fa-IR" sz="5400" dirty="0" smtClean="0">
                <a:solidFill>
                  <a:srgbClr val="C00000"/>
                </a:solidFill>
                <a:cs typeface="B Titr" panose="00000700000000000000" pitchFamily="2" charset="-78"/>
              </a:rPr>
              <a:t>پیگیری بیماران</a:t>
            </a:r>
          </a:p>
          <a:p>
            <a:pPr algn="ctr"/>
            <a:endParaRPr lang="fa-IR" sz="5400" dirty="0">
              <a:solidFill>
                <a:srgbClr val="C00000"/>
              </a:solidFill>
              <a:cs typeface="B Titr" panose="00000700000000000000" pitchFamily="2" charset="-78"/>
            </a:endParaRPr>
          </a:p>
          <a:p>
            <a:pPr marL="0" indent="0" algn="ctr">
              <a:buNone/>
            </a:pPr>
            <a:endParaRPr lang="fa-IR" sz="5400" dirty="0" smtClean="0">
              <a:solidFill>
                <a:srgbClr val="C00000"/>
              </a:solidFill>
              <a:cs typeface="B Titr" panose="00000700000000000000" pitchFamily="2" charset="-78"/>
            </a:endParaRPr>
          </a:p>
          <a:p>
            <a:pPr marL="0" indent="0" algn="ctr">
              <a:buNone/>
            </a:pPr>
            <a:endParaRPr lang="en-US" sz="5400" dirty="0">
              <a:solidFill>
                <a:srgbClr val="C00000"/>
              </a:solidFill>
              <a:cs typeface="B Titr" panose="00000700000000000000" pitchFamily="2" charset="-78"/>
            </a:endParaRPr>
          </a:p>
        </p:txBody>
      </p:sp>
      <p:graphicFrame>
        <p:nvGraphicFramePr>
          <p:cNvPr id="4" name="Table 3"/>
          <p:cNvGraphicFramePr>
            <a:graphicFrameLocks noGrp="1"/>
          </p:cNvGraphicFramePr>
          <p:nvPr/>
        </p:nvGraphicFramePr>
        <p:xfrm>
          <a:off x="2418347" y="1552074"/>
          <a:ext cx="8446169" cy="3585410"/>
        </p:xfrm>
        <a:graphic>
          <a:graphicData uri="http://schemas.openxmlformats.org/drawingml/2006/table">
            <a:tbl>
              <a:tblPr/>
              <a:tblGrid>
                <a:gridCol w="8446169">
                  <a:extLst>
                    <a:ext uri="{9D8B030D-6E8A-4147-A177-3AD203B41FA5}">
                      <a16:colId xmlns:a16="http://schemas.microsoft.com/office/drawing/2014/main" val="20000"/>
                    </a:ext>
                  </a:extLst>
                </a:gridCol>
              </a:tblGrid>
              <a:tr h="3585410">
                <a:tc>
                  <a:txBody>
                    <a:bodyPr/>
                    <a:lstStyle/>
                    <a:p>
                      <a:endParaRPr lang="en-US" dirty="0"/>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2705247787"/>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589212" y="854242"/>
            <a:ext cx="8915400" cy="5056980"/>
          </a:xfrm>
        </p:spPr>
        <p:txBody>
          <a:bodyPr/>
          <a:lstStyle/>
          <a:p>
            <a:pPr algn="r" rtl="1"/>
            <a:r>
              <a:rPr lang="fa-IR" sz="2000" dirty="0" smtClean="0">
                <a:solidFill>
                  <a:srgbClr val="C00000"/>
                </a:solidFill>
                <a:cs typeface="B Titr" panose="00000700000000000000" pitchFamily="2" charset="-78"/>
              </a:rPr>
              <a:t>اختلالات متابولیسم اسیدهای آمینه:</a:t>
            </a:r>
          </a:p>
          <a:p>
            <a:pPr marL="0" indent="0" algn="r" rtl="1">
              <a:buNone/>
            </a:pPr>
            <a:endParaRPr lang="fa-IR" dirty="0"/>
          </a:p>
          <a:p>
            <a:pPr algn="r" rtl="1">
              <a:buFont typeface="Arial" panose="020B0604020202020204" pitchFamily="34" charset="0"/>
              <a:buChar char="•"/>
            </a:pPr>
            <a:r>
              <a:rPr lang="fa-IR" sz="2400" u="sng" dirty="0" smtClean="0">
                <a:solidFill>
                  <a:srgbClr val="C00000"/>
                </a:solidFill>
                <a:cs typeface="B Nazanin" panose="00000400000000000000" pitchFamily="2" charset="-78"/>
              </a:rPr>
              <a:t>فنیل کتونوری:</a:t>
            </a:r>
          </a:p>
          <a:p>
            <a:pPr algn="r" rtl="1">
              <a:buFont typeface="Arial" panose="020B0604020202020204" pitchFamily="34" charset="0"/>
              <a:buChar char="•"/>
            </a:pPr>
            <a:r>
              <a:rPr lang="fa-IR" b="1" dirty="0" smtClean="0">
                <a:solidFill>
                  <a:srgbClr val="002060"/>
                </a:solidFill>
                <a:cs typeface="B Nazanin" panose="00000400000000000000" pitchFamily="2" charset="-78"/>
              </a:rPr>
              <a:t> کمبود آنزیم فنیل آلانین هیدروکسیلاز که در متابولیسم اسیدآمینه فنیل آلانین به تیروزین نقش دارد .</a:t>
            </a:r>
          </a:p>
          <a:p>
            <a:pPr algn="r" rtl="1">
              <a:buFont typeface="Arial" panose="020B0604020202020204" pitchFamily="34" charset="0"/>
              <a:buChar char="•"/>
            </a:pPr>
            <a:r>
              <a:rPr lang="fa-IR" b="1" dirty="0" smtClean="0">
                <a:solidFill>
                  <a:srgbClr val="002060"/>
                </a:solidFill>
                <a:cs typeface="B Nazanin" panose="00000400000000000000" pitchFamily="2" charset="-78"/>
              </a:rPr>
              <a:t>شیوع درایران 1 در5800 تولد می باشد.</a:t>
            </a:r>
          </a:p>
          <a:p>
            <a:pPr algn="r" rtl="1">
              <a:buFont typeface="Arial" panose="020B0604020202020204" pitchFamily="34" charset="0"/>
              <a:buChar char="•"/>
            </a:pPr>
            <a:r>
              <a:rPr lang="fa-IR" b="1" dirty="0" smtClean="0">
                <a:solidFill>
                  <a:srgbClr val="002060"/>
                </a:solidFill>
                <a:cs typeface="B Nazanin" panose="00000400000000000000" pitchFamily="2" charset="-78"/>
              </a:rPr>
              <a:t>نوزادان هنگام تولد علامتی ندارند وبا علایم غیراختصاصی مانند استفراغ و بی قراری خود را نشان می دهد.</a:t>
            </a:r>
          </a:p>
          <a:p>
            <a:pPr algn="r" rtl="1">
              <a:buFont typeface="Arial" panose="020B0604020202020204" pitchFamily="34" charset="0"/>
              <a:buChar char="•"/>
            </a:pPr>
            <a:r>
              <a:rPr lang="fa-IR" b="1" dirty="0" smtClean="0">
                <a:solidFill>
                  <a:srgbClr val="002060"/>
                </a:solidFill>
                <a:cs typeface="B Nazanin" panose="00000400000000000000" pitchFamily="2" charset="-78"/>
              </a:rPr>
              <a:t>درصورت عدم تشخیص بیمار دچار تشنج ،عقب افتادگی ذهنی شدید و..می شود.</a:t>
            </a:r>
          </a:p>
          <a:p>
            <a:pPr algn="r" rtl="1">
              <a:buFont typeface="Arial" panose="020B0604020202020204" pitchFamily="34" charset="0"/>
              <a:buChar char="•"/>
            </a:pPr>
            <a:r>
              <a:rPr lang="fa-IR" b="1" dirty="0" smtClean="0">
                <a:solidFill>
                  <a:srgbClr val="002060"/>
                </a:solidFill>
                <a:cs typeface="B Nazanin" panose="00000400000000000000" pitchFamily="2" charset="-78"/>
              </a:rPr>
              <a:t>درمان با  رژیم غذایی و دارو</a:t>
            </a:r>
          </a:p>
          <a:p>
            <a:pPr algn="r" rtl="1">
              <a:buFont typeface="Arial" panose="020B0604020202020204" pitchFamily="34" charset="0"/>
              <a:buChar char="•"/>
            </a:pPr>
            <a:r>
              <a:rPr lang="fa-IR" b="1" dirty="0" smtClean="0">
                <a:solidFill>
                  <a:srgbClr val="002060"/>
                </a:solidFill>
                <a:cs typeface="B Nazanin" panose="00000400000000000000" pitchFamily="2" charset="-78"/>
              </a:rPr>
              <a:t>هدف از درمان رساندن سطح فنیل آلانین به 6-2 میلی گرم در دسی لیتر تا 12 سالگی می باشد</a:t>
            </a:r>
            <a:r>
              <a:rPr lang="fa-IR" dirty="0" smtClean="0">
                <a:cs typeface="B Nazanin" panose="00000400000000000000" pitchFamily="2" charset="-78"/>
              </a:rPr>
              <a:t>.</a:t>
            </a:r>
            <a:endParaRPr lang="fa-IR" dirty="0">
              <a:cs typeface="B Nazanin" panose="00000400000000000000" pitchFamily="2" charset="-78"/>
            </a:endParaRPr>
          </a:p>
        </p:txBody>
      </p:sp>
    </p:spTree>
    <p:extLst>
      <p:ext uri="{BB962C8B-B14F-4D97-AF65-F5344CB8AC3E}">
        <p14:creationId xmlns:p14="http://schemas.microsoft.com/office/powerpoint/2010/main" val="945365480"/>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589212" y="854242"/>
            <a:ext cx="8915400" cy="5056980"/>
          </a:xfrm>
        </p:spPr>
        <p:txBody>
          <a:bodyPr/>
          <a:lstStyle/>
          <a:p>
            <a:pPr marL="0" indent="0" algn="r" rtl="1">
              <a:buNone/>
            </a:pPr>
            <a:endParaRPr lang="fa-IR" dirty="0"/>
          </a:p>
          <a:p>
            <a:pPr algn="r" rtl="1">
              <a:buFont typeface="Arial" panose="020B0604020202020204" pitchFamily="34" charset="0"/>
              <a:buChar char="•"/>
            </a:pPr>
            <a:r>
              <a:rPr lang="fa-IR" sz="2400" b="1" u="sng" dirty="0" smtClean="0">
                <a:solidFill>
                  <a:srgbClr val="C00000"/>
                </a:solidFill>
                <a:cs typeface="B Nazanin" panose="00000400000000000000" pitchFamily="2" charset="-78"/>
              </a:rPr>
              <a:t>تیروزینمی:</a:t>
            </a:r>
          </a:p>
          <a:p>
            <a:pPr marL="0" indent="0" algn="r" rtl="1">
              <a:buNone/>
            </a:pPr>
            <a:endParaRPr lang="fa-IR" sz="2400" b="1" u="sng" dirty="0" smtClean="0">
              <a:solidFill>
                <a:srgbClr val="C00000"/>
              </a:solidFill>
              <a:cs typeface="B Nazanin" panose="00000400000000000000" pitchFamily="2" charset="-78"/>
            </a:endParaRPr>
          </a:p>
          <a:p>
            <a:pPr algn="r" rtl="1">
              <a:buFont typeface="Arial" panose="020B0604020202020204" pitchFamily="34" charset="0"/>
              <a:buChar char="•"/>
            </a:pPr>
            <a:r>
              <a:rPr lang="fa-IR" b="1" dirty="0" smtClean="0">
                <a:solidFill>
                  <a:srgbClr val="002060"/>
                </a:solidFill>
                <a:cs typeface="B Nazanin" panose="00000400000000000000" pitchFamily="2" charset="-78"/>
              </a:rPr>
              <a:t> در اثر کمبود آنزیم فوماریل استواستات هیدرولاز که برای تجزیه تیروزین لازم است ایجاد می شود.</a:t>
            </a:r>
          </a:p>
          <a:p>
            <a:pPr algn="r" rtl="1">
              <a:buFont typeface="Arial" panose="020B0604020202020204" pitchFamily="34" charset="0"/>
              <a:buChar char="•"/>
            </a:pPr>
            <a:r>
              <a:rPr lang="fa-IR" b="1" dirty="0" smtClean="0">
                <a:solidFill>
                  <a:srgbClr val="002060"/>
                </a:solidFill>
                <a:cs typeface="B Nazanin" panose="00000400000000000000" pitchFamily="2" charset="-78"/>
              </a:rPr>
              <a:t>شیوع 1 در 100000 دارد</a:t>
            </a:r>
          </a:p>
          <a:p>
            <a:pPr algn="r" rtl="1">
              <a:buFont typeface="Arial" panose="020B0604020202020204" pitchFamily="34" charset="0"/>
              <a:buChar char="•"/>
            </a:pPr>
            <a:r>
              <a:rPr lang="fa-IR" b="1" dirty="0" smtClean="0">
                <a:solidFill>
                  <a:srgbClr val="002060"/>
                </a:solidFill>
                <a:cs typeface="B Nazanin" panose="00000400000000000000" pitchFamily="2" charset="-78"/>
              </a:rPr>
              <a:t>نوزادان از 2تا6 ماهگی دچار علایم بیماری(استفراغ،خونریزی، نارسایی شدید کبد،تب، زردی، هیپوگلیسمی و..) می شوند.</a:t>
            </a:r>
          </a:p>
          <a:p>
            <a:pPr algn="r" rtl="1">
              <a:buFont typeface="Arial" panose="020B0604020202020204" pitchFamily="34" charset="0"/>
              <a:buChar char="•"/>
            </a:pPr>
            <a:r>
              <a:rPr lang="fa-IR" b="1" dirty="0" smtClean="0">
                <a:solidFill>
                  <a:srgbClr val="002060"/>
                </a:solidFill>
                <a:cs typeface="B Nazanin" panose="00000400000000000000" pitchFamily="2" charset="-78"/>
              </a:rPr>
              <a:t>درمان با  رژیم غذایی حاوی مقدار کم تیروزین وفنیل –پیوند کبد</a:t>
            </a:r>
          </a:p>
          <a:p>
            <a:pPr algn="r" rtl="1">
              <a:buFont typeface="Arial" panose="020B0604020202020204" pitchFamily="34" charset="0"/>
              <a:buChar char="•"/>
            </a:pPr>
            <a:r>
              <a:rPr lang="fa-IR" b="1" dirty="0" smtClean="0">
                <a:solidFill>
                  <a:srgbClr val="002060"/>
                </a:solidFill>
                <a:cs typeface="B Nazanin" panose="00000400000000000000" pitchFamily="2" charset="-78"/>
              </a:rPr>
              <a:t>اتوزومال مغلوب</a:t>
            </a:r>
            <a:endParaRPr lang="fa-IR" dirty="0">
              <a:cs typeface="B Nazanin" panose="00000400000000000000" pitchFamily="2" charset="-78"/>
            </a:endParaRPr>
          </a:p>
        </p:txBody>
      </p:sp>
    </p:spTree>
    <p:extLst>
      <p:ext uri="{BB962C8B-B14F-4D97-AF65-F5344CB8AC3E}">
        <p14:creationId xmlns:p14="http://schemas.microsoft.com/office/powerpoint/2010/main" val="2196719349"/>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589212" y="854242"/>
            <a:ext cx="8915400" cy="5056980"/>
          </a:xfrm>
        </p:spPr>
        <p:txBody>
          <a:bodyPr/>
          <a:lstStyle/>
          <a:p>
            <a:pPr marL="0" indent="0" algn="r" rtl="1">
              <a:buNone/>
            </a:pPr>
            <a:endParaRPr lang="fa-IR" dirty="0"/>
          </a:p>
          <a:p>
            <a:pPr algn="r" rtl="1">
              <a:buFont typeface="Arial" panose="020B0604020202020204" pitchFamily="34" charset="0"/>
              <a:buChar char="•"/>
            </a:pPr>
            <a:r>
              <a:rPr lang="fa-IR" sz="2400" b="1" u="sng" dirty="0" smtClean="0">
                <a:solidFill>
                  <a:srgbClr val="C00000"/>
                </a:solidFill>
                <a:cs typeface="B Nazanin" panose="00000400000000000000" pitchFamily="2" charset="-78"/>
              </a:rPr>
              <a:t>شربت افرا:</a:t>
            </a:r>
          </a:p>
          <a:p>
            <a:pPr marL="0" indent="0" algn="r" rtl="1">
              <a:buNone/>
            </a:pPr>
            <a:endParaRPr lang="fa-IR" sz="2400" b="1" u="sng" dirty="0" smtClean="0">
              <a:solidFill>
                <a:srgbClr val="C00000"/>
              </a:solidFill>
              <a:cs typeface="B Nazanin" panose="00000400000000000000" pitchFamily="2" charset="-78"/>
            </a:endParaRPr>
          </a:p>
          <a:p>
            <a:pPr algn="r" rtl="1">
              <a:buFont typeface="Arial" panose="020B0604020202020204" pitchFamily="34" charset="0"/>
              <a:buChar char="•"/>
            </a:pPr>
            <a:r>
              <a:rPr lang="fa-IR" b="1" dirty="0" smtClean="0">
                <a:solidFill>
                  <a:srgbClr val="002060"/>
                </a:solidFill>
                <a:cs typeface="B Nazanin" panose="00000400000000000000" pitchFamily="2" charset="-78"/>
              </a:rPr>
              <a:t> در اثر اختلال در مسیر متابولیسم اسیدهای آمینه : لوسین-ایزولوسین و والین ایجاد می شود.</a:t>
            </a:r>
          </a:p>
          <a:p>
            <a:pPr algn="r" rtl="1">
              <a:buFont typeface="Arial" panose="020B0604020202020204" pitchFamily="34" charset="0"/>
              <a:buChar char="•"/>
            </a:pPr>
            <a:r>
              <a:rPr lang="fa-IR" b="1" dirty="0" smtClean="0">
                <a:solidFill>
                  <a:srgbClr val="002060"/>
                </a:solidFill>
                <a:cs typeface="B Nazanin" panose="00000400000000000000" pitchFamily="2" charset="-78"/>
              </a:rPr>
              <a:t>شیوع 1 در 185000 </a:t>
            </a:r>
          </a:p>
          <a:p>
            <a:pPr algn="r" rtl="1">
              <a:buFont typeface="Arial" panose="020B0604020202020204" pitchFamily="34" charset="0"/>
              <a:buChar char="•"/>
            </a:pPr>
            <a:r>
              <a:rPr lang="fa-IR" b="1" dirty="0" smtClean="0">
                <a:solidFill>
                  <a:srgbClr val="002060"/>
                </a:solidFill>
                <a:cs typeface="B Nazanin" panose="00000400000000000000" pitchFamily="2" charset="-78"/>
              </a:rPr>
              <a:t>در دوران نوزادی ابتدا با خواب آلودگی،هیپرتونی، تحریک پذیری و.. ظاهرشده وسپس با پیشرفت بیماری نوزاد دچار اختلالات رشدی وعصبی می شود.</a:t>
            </a:r>
          </a:p>
          <a:p>
            <a:pPr algn="r" rtl="1">
              <a:buFont typeface="Arial" panose="020B0604020202020204" pitchFamily="34" charset="0"/>
              <a:buChar char="•"/>
            </a:pPr>
            <a:r>
              <a:rPr lang="fa-IR" b="1" dirty="0" smtClean="0">
                <a:solidFill>
                  <a:srgbClr val="002060"/>
                </a:solidFill>
                <a:cs typeface="B Nazanin" panose="00000400000000000000" pitchFamily="2" charset="-78"/>
              </a:rPr>
              <a:t>درمان با  رژیم غذایی حاوی مقدار کم پروتئین و اسیدهای آمینه</a:t>
            </a:r>
          </a:p>
          <a:p>
            <a:pPr algn="r" rtl="1">
              <a:buFont typeface="Arial" panose="020B0604020202020204" pitchFamily="34" charset="0"/>
              <a:buChar char="•"/>
            </a:pPr>
            <a:r>
              <a:rPr lang="fa-IR" b="1" dirty="0" smtClean="0">
                <a:solidFill>
                  <a:srgbClr val="002060"/>
                </a:solidFill>
                <a:cs typeface="B Nazanin" panose="00000400000000000000" pitchFamily="2" charset="-78"/>
              </a:rPr>
              <a:t>اتوزومال مغلوب</a:t>
            </a:r>
            <a:endParaRPr lang="fa-IR" dirty="0">
              <a:cs typeface="B Nazanin" panose="00000400000000000000" pitchFamily="2" charset="-78"/>
            </a:endParaRPr>
          </a:p>
        </p:txBody>
      </p:sp>
    </p:spTree>
    <p:extLst>
      <p:ext uri="{BB962C8B-B14F-4D97-AF65-F5344CB8AC3E}">
        <p14:creationId xmlns:p14="http://schemas.microsoft.com/office/powerpoint/2010/main" val="201306274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615931" y="476251"/>
            <a:ext cx="9412287" cy="6381749"/>
          </a:xfrm>
        </p:spPr>
        <p:txBody>
          <a:bodyPr>
            <a:noAutofit/>
          </a:bodyPr>
          <a:lstStyle/>
          <a:p>
            <a:pPr algn="just" rtl="1"/>
            <a:r>
              <a:rPr lang="fa-IR" sz="2400" b="1" dirty="0" smtClean="0">
                <a:solidFill>
                  <a:srgbClr val="002060"/>
                </a:solidFill>
                <a:cs typeface="B Nazanin" panose="00000400000000000000" pitchFamily="2" charset="-78"/>
              </a:rPr>
              <a:t>اختلالات متابولیک ارثی جزو بیماری های </a:t>
            </a:r>
            <a:r>
              <a:rPr lang="fa-IR" sz="2400" b="1" dirty="0" smtClean="0">
                <a:solidFill>
                  <a:schemeClr val="accent1">
                    <a:lumMod val="50000"/>
                  </a:schemeClr>
                </a:solidFill>
                <a:cs typeface="B Nazanin" panose="00000400000000000000" pitchFamily="2" charset="-78"/>
              </a:rPr>
              <a:t>تک ژنی </a:t>
            </a:r>
            <a:r>
              <a:rPr lang="fa-IR" sz="2400" b="1" dirty="0" smtClean="0">
                <a:solidFill>
                  <a:srgbClr val="002060"/>
                </a:solidFill>
                <a:cs typeface="B Nazanin" panose="00000400000000000000" pitchFamily="2" charset="-78"/>
              </a:rPr>
              <a:t>هستند.</a:t>
            </a:r>
          </a:p>
          <a:p>
            <a:pPr algn="just" rtl="1"/>
            <a:endParaRPr lang="fa-IR" sz="2400" b="1" dirty="0">
              <a:solidFill>
                <a:srgbClr val="002060"/>
              </a:solidFill>
              <a:cs typeface="B Nazanin" panose="00000400000000000000" pitchFamily="2" charset="-78"/>
            </a:endParaRPr>
          </a:p>
          <a:p>
            <a:pPr algn="just" rtl="1"/>
            <a:r>
              <a:rPr lang="fa-IR" sz="2400" b="1" dirty="0" smtClean="0">
                <a:solidFill>
                  <a:srgbClr val="002060"/>
                </a:solidFill>
                <a:cs typeface="B Nazanin" panose="00000400000000000000" pitchFamily="2" charset="-78"/>
              </a:rPr>
              <a:t>اگرچه بیماری های تک ژنی به طور منفرد نادر هستند وبین 1 در 500تا 1500تولد زنده بروز پیدا می کنند ولی در مجموع بروزآنها</a:t>
            </a:r>
            <a:r>
              <a:rPr lang="fa-IR" sz="2400" b="1" dirty="0" smtClean="0">
                <a:solidFill>
                  <a:schemeClr val="accent1">
                    <a:lumMod val="50000"/>
                  </a:schemeClr>
                </a:solidFill>
                <a:cs typeface="B Nazanin" panose="00000400000000000000" pitchFamily="2" charset="-78"/>
              </a:rPr>
              <a:t>10 در 1000 </a:t>
            </a:r>
            <a:r>
              <a:rPr lang="fa-IR" sz="2400" b="1" dirty="0" smtClean="0">
                <a:solidFill>
                  <a:srgbClr val="002060"/>
                </a:solidFill>
                <a:cs typeface="B Nazanin" panose="00000400000000000000" pitchFamily="2" charset="-78"/>
              </a:rPr>
              <a:t>تولد برآورد می شود.</a:t>
            </a:r>
          </a:p>
          <a:p>
            <a:pPr algn="just" rtl="1"/>
            <a:endParaRPr lang="fa-IR" sz="2400" b="1" dirty="0">
              <a:solidFill>
                <a:srgbClr val="002060"/>
              </a:solidFill>
              <a:cs typeface="B Nazanin" panose="00000400000000000000" pitchFamily="2" charset="-78"/>
            </a:endParaRPr>
          </a:p>
          <a:p>
            <a:pPr algn="just" rtl="1"/>
            <a:r>
              <a:rPr lang="fa-IR" sz="2400" b="1" dirty="0" smtClean="0">
                <a:solidFill>
                  <a:srgbClr val="002060"/>
                </a:solidFill>
                <a:cs typeface="B Nazanin" panose="00000400000000000000" pitchFamily="2" charset="-78"/>
              </a:rPr>
              <a:t>الگوی توارث این بیماری ها به صورت </a:t>
            </a:r>
            <a:r>
              <a:rPr lang="fa-IR" sz="2400" b="1" dirty="0" smtClean="0">
                <a:solidFill>
                  <a:schemeClr val="accent1">
                    <a:lumMod val="50000"/>
                  </a:schemeClr>
                </a:solidFill>
                <a:cs typeface="B Nazanin" panose="00000400000000000000" pitchFamily="2" charset="-78"/>
              </a:rPr>
              <a:t>اتوزوم مغلوب </a:t>
            </a:r>
            <a:r>
              <a:rPr lang="fa-IR" sz="2400" b="1" dirty="0" smtClean="0">
                <a:solidFill>
                  <a:srgbClr val="002060"/>
                </a:solidFill>
                <a:cs typeface="B Nazanin" panose="00000400000000000000" pitchFamily="2" charset="-78"/>
              </a:rPr>
              <a:t>است ولی موارد غالب  نیز وجود دارند.</a:t>
            </a:r>
          </a:p>
          <a:p>
            <a:pPr algn="just" rtl="1"/>
            <a:endParaRPr lang="fa-IR" sz="2400" b="1" dirty="0">
              <a:solidFill>
                <a:srgbClr val="002060"/>
              </a:solidFill>
              <a:cs typeface="B Nazanin" panose="00000400000000000000" pitchFamily="2" charset="-78"/>
            </a:endParaRPr>
          </a:p>
          <a:p>
            <a:pPr algn="just" rtl="1"/>
            <a:r>
              <a:rPr lang="fa-IR" sz="2400" b="1" dirty="0" smtClean="0">
                <a:solidFill>
                  <a:srgbClr val="002060"/>
                </a:solidFill>
                <a:cs typeface="B Nazanin" panose="00000400000000000000" pitchFamily="2" charset="-78"/>
              </a:rPr>
              <a:t>در فرزندان زوج هایی که ارتباط فامیلی نزدیک دارند افزایش بروز موارد اتوزوم مغلوب وجود دارد.</a:t>
            </a:r>
          </a:p>
          <a:p>
            <a:pPr algn="just" rtl="1"/>
            <a:endParaRPr lang="fa-IR" sz="2400" b="1" dirty="0">
              <a:solidFill>
                <a:srgbClr val="002060"/>
              </a:solidFill>
              <a:cs typeface="B Nazanin" panose="00000400000000000000" pitchFamily="2" charset="-78"/>
            </a:endParaRPr>
          </a:p>
          <a:p>
            <a:pPr algn="just" rtl="1"/>
            <a:r>
              <a:rPr lang="fa-IR" sz="2400" b="1" dirty="0" smtClean="0">
                <a:solidFill>
                  <a:srgbClr val="002060"/>
                </a:solidFill>
                <a:cs typeface="B Nazanin" panose="00000400000000000000" pitchFamily="2" charset="-78"/>
              </a:rPr>
              <a:t>میانگین ابتلای افراد به بیماری های متابولیک ارثی در ایران به علت </a:t>
            </a:r>
            <a:r>
              <a:rPr lang="fa-IR" sz="2400" b="1" dirty="0" smtClean="0">
                <a:solidFill>
                  <a:schemeClr val="accent1">
                    <a:lumMod val="50000"/>
                  </a:schemeClr>
                </a:solidFill>
                <a:cs typeface="B Nazanin" panose="00000400000000000000" pitchFamily="2" charset="-78"/>
              </a:rPr>
              <a:t>بالا بودن بعد خانوار و ازدواجهای  فامیلی بیشتر از میانگین جهانی</a:t>
            </a:r>
            <a:r>
              <a:rPr lang="fa-IR" sz="2400" b="1" dirty="0" smtClean="0">
                <a:solidFill>
                  <a:srgbClr val="002060"/>
                </a:solidFill>
                <a:cs typeface="B Nazanin" panose="00000400000000000000" pitchFamily="2" charset="-78"/>
              </a:rPr>
              <a:t> پیش بینی می شود و به عنوان بیماری های بومی کشورما شناخته می شوند.</a:t>
            </a:r>
            <a:endParaRPr lang="en-US" sz="2400" b="1" dirty="0">
              <a:solidFill>
                <a:srgbClr val="002060"/>
              </a:solidFill>
              <a:cs typeface="B Nazanin" panose="00000400000000000000" pitchFamily="2" charset="-78"/>
            </a:endParaRPr>
          </a:p>
        </p:txBody>
      </p:sp>
    </p:spTree>
    <p:extLst>
      <p:ext uri="{BB962C8B-B14F-4D97-AF65-F5344CB8AC3E}">
        <p14:creationId xmlns:p14="http://schemas.microsoft.com/office/powerpoint/2010/main" val="4133406233"/>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589212" y="854242"/>
            <a:ext cx="8915400" cy="5056980"/>
          </a:xfrm>
        </p:spPr>
        <p:txBody>
          <a:bodyPr/>
          <a:lstStyle/>
          <a:p>
            <a:pPr algn="r" rtl="1"/>
            <a:r>
              <a:rPr lang="fa-IR" sz="2000" dirty="0" smtClean="0">
                <a:solidFill>
                  <a:srgbClr val="C00000"/>
                </a:solidFill>
                <a:cs typeface="B Titr" panose="00000700000000000000" pitchFamily="2" charset="-78"/>
              </a:rPr>
              <a:t>اختلالات متابولیسم کربوهیدرات ها:</a:t>
            </a:r>
          </a:p>
          <a:p>
            <a:pPr marL="0" indent="0" algn="r" rtl="1">
              <a:buNone/>
            </a:pPr>
            <a:endParaRPr lang="fa-IR" dirty="0"/>
          </a:p>
          <a:p>
            <a:pPr algn="r" rtl="1">
              <a:buFont typeface="Arial" panose="020B0604020202020204" pitchFamily="34" charset="0"/>
              <a:buChar char="•"/>
            </a:pPr>
            <a:r>
              <a:rPr lang="fa-IR" sz="2400" u="sng" dirty="0" smtClean="0">
                <a:solidFill>
                  <a:srgbClr val="C00000"/>
                </a:solidFill>
                <a:cs typeface="B Nazanin" panose="00000400000000000000" pitchFamily="2" charset="-78"/>
              </a:rPr>
              <a:t>عدم تحمل فروکتوز:</a:t>
            </a:r>
          </a:p>
          <a:p>
            <a:pPr algn="r" rtl="1">
              <a:buFont typeface="Arial" panose="020B0604020202020204" pitchFamily="34" charset="0"/>
              <a:buChar char="•"/>
            </a:pPr>
            <a:r>
              <a:rPr lang="fa-IR" b="1" dirty="0" smtClean="0">
                <a:solidFill>
                  <a:srgbClr val="002060"/>
                </a:solidFill>
                <a:cs typeface="B Nazanin" panose="00000400000000000000" pitchFamily="2" charset="-78"/>
              </a:rPr>
              <a:t> ناشی ازکمبود آنزیم فروکتوز فسفات آلولاز در کبد </a:t>
            </a:r>
          </a:p>
          <a:p>
            <a:pPr algn="r" rtl="1">
              <a:buFont typeface="Arial" panose="020B0604020202020204" pitchFamily="34" charset="0"/>
              <a:buChar char="•"/>
            </a:pPr>
            <a:r>
              <a:rPr lang="fa-IR" b="1" dirty="0" smtClean="0">
                <a:solidFill>
                  <a:srgbClr val="002060"/>
                </a:solidFill>
                <a:cs typeface="B Nazanin" panose="00000400000000000000" pitchFamily="2" charset="-78"/>
              </a:rPr>
              <a:t>شیوع 1 در18000تا 31000 تولد می باشد.</a:t>
            </a:r>
          </a:p>
          <a:p>
            <a:pPr algn="r" rtl="1">
              <a:buFont typeface="Arial" panose="020B0604020202020204" pitchFamily="34" charset="0"/>
              <a:buChar char="•"/>
            </a:pPr>
            <a:r>
              <a:rPr lang="fa-IR" b="1" dirty="0" smtClean="0">
                <a:solidFill>
                  <a:srgbClr val="002060"/>
                </a:solidFill>
                <a:cs typeface="B Nazanin" panose="00000400000000000000" pitchFamily="2" charset="-78"/>
              </a:rPr>
              <a:t>علایم بعدازشروع غذای کمکی یعنی 6 ماهگی ظاهر می شود و می تواند تهوع،تشنج،دردشکم،استفراغ و کما ایجاد کند</a:t>
            </a:r>
          </a:p>
          <a:p>
            <a:pPr algn="r" rtl="1">
              <a:buFont typeface="Arial" panose="020B0604020202020204" pitchFamily="34" charset="0"/>
              <a:buChar char="•"/>
            </a:pPr>
            <a:r>
              <a:rPr lang="fa-IR" b="1" dirty="0" smtClean="0">
                <a:solidFill>
                  <a:srgbClr val="002060"/>
                </a:solidFill>
                <a:cs typeface="B Nazanin" panose="00000400000000000000" pitchFamily="2" charset="-78"/>
              </a:rPr>
              <a:t>درمان با  رژیم محدود فروکتوز –تجویز مولتی ویتامین –درمان اسیدوز-تزریق گلوکز وریدی و..</a:t>
            </a:r>
          </a:p>
        </p:txBody>
      </p:sp>
    </p:spTree>
    <p:extLst>
      <p:ext uri="{BB962C8B-B14F-4D97-AF65-F5344CB8AC3E}">
        <p14:creationId xmlns:p14="http://schemas.microsoft.com/office/powerpoint/2010/main" val="140628219"/>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589212" y="854242"/>
            <a:ext cx="8915400" cy="5056980"/>
          </a:xfrm>
        </p:spPr>
        <p:txBody>
          <a:bodyPr/>
          <a:lstStyle/>
          <a:p>
            <a:pPr marL="0" indent="0" algn="r" rtl="1">
              <a:buNone/>
            </a:pPr>
            <a:endParaRPr lang="fa-IR" dirty="0"/>
          </a:p>
          <a:p>
            <a:pPr algn="r" rtl="1">
              <a:buFont typeface="Arial" panose="020B0604020202020204" pitchFamily="34" charset="0"/>
              <a:buChar char="•"/>
            </a:pPr>
            <a:r>
              <a:rPr lang="fa-IR" sz="2400" b="1" u="sng" dirty="0" smtClean="0">
                <a:solidFill>
                  <a:srgbClr val="C00000"/>
                </a:solidFill>
                <a:cs typeface="B Nazanin" panose="00000400000000000000" pitchFamily="2" charset="-78"/>
              </a:rPr>
              <a:t>گالاکتوزمی:</a:t>
            </a:r>
          </a:p>
          <a:p>
            <a:pPr algn="r" rtl="1">
              <a:buFont typeface="Arial" panose="020B0604020202020204" pitchFamily="34" charset="0"/>
              <a:buChar char="•"/>
            </a:pPr>
            <a:r>
              <a:rPr lang="fa-IR" b="1" dirty="0" smtClean="0">
                <a:solidFill>
                  <a:srgbClr val="002060"/>
                </a:solidFill>
                <a:cs typeface="B Nazanin" panose="00000400000000000000" pitchFamily="2" charset="-78"/>
              </a:rPr>
              <a:t> ناشی ازکمبود آنزیم گالاکتوز فسفات یوریدیل ترانسفراز می باشد که باعث اختلال متابولیسم گالاکتوز شده</a:t>
            </a:r>
          </a:p>
          <a:p>
            <a:pPr algn="r" rtl="1">
              <a:buFont typeface="Arial" panose="020B0604020202020204" pitchFamily="34" charset="0"/>
              <a:buChar char="•"/>
            </a:pPr>
            <a:r>
              <a:rPr lang="fa-IR" b="1" dirty="0" smtClean="0">
                <a:solidFill>
                  <a:srgbClr val="002060"/>
                </a:solidFill>
                <a:cs typeface="B Nazanin" panose="00000400000000000000" pitchFamily="2" charset="-78"/>
              </a:rPr>
              <a:t>شیوع 1 در48000تا 20000 تولد می باشد.</a:t>
            </a:r>
          </a:p>
          <a:p>
            <a:pPr algn="r" rtl="1">
              <a:buFont typeface="Arial" panose="020B0604020202020204" pitchFamily="34" charset="0"/>
              <a:buChar char="•"/>
            </a:pPr>
            <a:r>
              <a:rPr lang="fa-IR" b="1" dirty="0" smtClean="0">
                <a:solidFill>
                  <a:srgbClr val="002060"/>
                </a:solidFill>
                <a:cs typeface="B Nazanin" panose="00000400000000000000" pitchFamily="2" charset="-78"/>
              </a:rPr>
              <a:t>مشکلات تغذیه،عدم رشد،خونریزی،عوارض کبدی،عفونت خون و...</a:t>
            </a:r>
          </a:p>
          <a:p>
            <a:pPr algn="r" rtl="1">
              <a:buFont typeface="Arial" panose="020B0604020202020204" pitchFamily="34" charset="0"/>
              <a:buChar char="•"/>
            </a:pPr>
            <a:r>
              <a:rPr lang="fa-IR" b="1" dirty="0" smtClean="0">
                <a:solidFill>
                  <a:srgbClr val="002060"/>
                </a:solidFill>
                <a:cs typeface="B Nazanin" panose="00000400000000000000" pitchFamily="2" charset="-78"/>
              </a:rPr>
              <a:t>بعداز شروع تغذیه شیرمادر وشیرخشک حاوی لاکتوز نوزاد دچار هیپوگلیسمی –خونریزی و مرگ می شود.</a:t>
            </a:r>
          </a:p>
          <a:p>
            <a:pPr algn="r" rtl="1">
              <a:buFont typeface="Arial" panose="020B0604020202020204" pitchFamily="34" charset="0"/>
              <a:buChar char="•"/>
            </a:pPr>
            <a:r>
              <a:rPr lang="fa-IR" b="1" dirty="0" smtClean="0">
                <a:solidFill>
                  <a:srgbClr val="002060"/>
                </a:solidFill>
                <a:cs typeface="B Nazanin" panose="00000400000000000000" pitchFamily="2" charset="-78"/>
              </a:rPr>
              <a:t>درمان سریع رژیمی نوزاد بیمار وقطع شیرمادر و استفاده از شیر بدون لاکتوز</a:t>
            </a:r>
          </a:p>
          <a:p>
            <a:pPr algn="r" rtl="1">
              <a:buFont typeface="Arial" panose="020B0604020202020204" pitchFamily="34" charset="0"/>
              <a:buChar char="•"/>
            </a:pPr>
            <a:r>
              <a:rPr lang="fa-IR" b="1" dirty="0" smtClean="0">
                <a:solidFill>
                  <a:srgbClr val="002060"/>
                </a:solidFill>
                <a:cs typeface="B Nazanin" panose="00000400000000000000" pitchFamily="2" charset="-78"/>
              </a:rPr>
              <a:t>درمان تا پایان عمر ادامه می یابد</a:t>
            </a:r>
          </a:p>
        </p:txBody>
      </p:sp>
    </p:spTree>
    <p:extLst>
      <p:ext uri="{BB962C8B-B14F-4D97-AF65-F5344CB8AC3E}">
        <p14:creationId xmlns:p14="http://schemas.microsoft.com/office/powerpoint/2010/main" val="3242868085"/>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589211" y="830179"/>
            <a:ext cx="8997199" cy="5654842"/>
          </a:xfrm>
        </p:spPr>
        <p:txBody>
          <a:bodyPr/>
          <a:lstStyle/>
          <a:p>
            <a:pPr algn="r" rtl="1"/>
            <a:r>
              <a:rPr lang="fa-IR" sz="2000" b="1" dirty="0" smtClean="0">
                <a:solidFill>
                  <a:srgbClr val="C00000"/>
                </a:solidFill>
                <a:cs typeface="B Titr" panose="00000700000000000000" pitchFamily="2" charset="-78"/>
              </a:rPr>
              <a:t>اختلالات اکسیداسیون اسیدهای چرب:</a:t>
            </a:r>
          </a:p>
          <a:p>
            <a:pPr algn="r" rtl="1"/>
            <a:endParaRPr lang="fa-IR" sz="2000" b="1" dirty="0">
              <a:solidFill>
                <a:srgbClr val="C00000"/>
              </a:solidFill>
              <a:cs typeface="B Titr" panose="00000700000000000000" pitchFamily="2" charset="-78"/>
            </a:endParaRPr>
          </a:p>
          <a:p>
            <a:pPr marL="0" indent="0" algn="r" rtl="1">
              <a:buNone/>
            </a:pPr>
            <a:r>
              <a:rPr lang="fa-IR" sz="2000" b="1" dirty="0" smtClean="0">
                <a:solidFill>
                  <a:srgbClr val="C00000"/>
                </a:solidFill>
                <a:cs typeface="B Titr" panose="00000700000000000000" pitchFamily="2" charset="-78"/>
              </a:rPr>
              <a:t>*</a:t>
            </a:r>
            <a:r>
              <a:rPr lang="fa-IR" sz="2000" b="1" dirty="0" smtClean="0">
                <a:solidFill>
                  <a:srgbClr val="C00000"/>
                </a:solidFill>
                <a:cs typeface="B Nazanin" panose="00000400000000000000" pitchFamily="2" charset="-78"/>
              </a:rPr>
              <a:t>کمبود آنزیم آسیل کوآهیدروژناز زنجیره متوسط</a:t>
            </a:r>
            <a:r>
              <a:rPr lang="en-US" sz="2000" b="1" dirty="0" smtClean="0">
                <a:solidFill>
                  <a:srgbClr val="C00000"/>
                </a:solidFill>
                <a:cs typeface="B Nazanin" panose="00000400000000000000" pitchFamily="2" charset="-78"/>
              </a:rPr>
              <a:t>(MCADD)</a:t>
            </a:r>
            <a:r>
              <a:rPr lang="fa-IR" sz="2000" b="1" dirty="0" smtClean="0">
                <a:solidFill>
                  <a:srgbClr val="C00000"/>
                </a:solidFill>
                <a:cs typeface="B Titr" panose="00000700000000000000" pitchFamily="2" charset="-78"/>
              </a:rPr>
              <a:t>:</a:t>
            </a:r>
          </a:p>
          <a:p>
            <a:pPr marL="0" indent="0" algn="r" rtl="1">
              <a:buNone/>
            </a:pPr>
            <a:r>
              <a:rPr lang="fa-IR" sz="2000" b="1" dirty="0">
                <a:solidFill>
                  <a:srgbClr val="C00000"/>
                </a:solidFill>
                <a:cs typeface="B Titr" panose="00000700000000000000" pitchFamily="2" charset="-78"/>
              </a:rPr>
              <a:t> </a:t>
            </a:r>
            <a:endParaRPr lang="en-US" sz="2000" b="1" dirty="0">
              <a:solidFill>
                <a:srgbClr val="C00000"/>
              </a:solidFill>
              <a:cs typeface="B Titr" panose="00000700000000000000" pitchFamily="2" charset="-78"/>
            </a:endParaRPr>
          </a:p>
          <a:p>
            <a:pPr algn="r" rtl="1">
              <a:buFont typeface="Arial" panose="020B0604020202020204" pitchFamily="34" charset="0"/>
              <a:buChar char="•"/>
            </a:pPr>
            <a:r>
              <a:rPr lang="fa-IR" sz="2000" b="1" dirty="0" smtClean="0">
                <a:solidFill>
                  <a:srgbClr val="002060"/>
                </a:solidFill>
                <a:cs typeface="B Nazanin" panose="00000400000000000000" pitchFamily="2" charset="-78"/>
              </a:rPr>
              <a:t>این آنزیم در اکسیداسیون اسیدهای چرب زنجیره متوسط نقش دارد .</a:t>
            </a:r>
          </a:p>
          <a:p>
            <a:pPr algn="r" rtl="1">
              <a:buFont typeface="Arial" panose="020B0604020202020204" pitchFamily="34" charset="0"/>
              <a:buChar char="•"/>
            </a:pPr>
            <a:endParaRPr lang="fa-IR" sz="2000" b="1" dirty="0">
              <a:solidFill>
                <a:srgbClr val="002060"/>
              </a:solidFill>
              <a:cs typeface="B Nazanin" panose="00000400000000000000" pitchFamily="2" charset="-78"/>
            </a:endParaRPr>
          </a:p>
          <a:p>
            <a:pPr algn="r" rtl="1">
              <a:buFont typeface="Arial" panose="020B0604020202020204" pitchFamily="34" charset="0"/>
              <a:buChar char="•"/>
            </a:pPr>
            <a:r>
              <a:rPr lang="fa-IR" sz="2000" b="1" dirty="0" smtClean="0">
                <a:solidFill>
                  <a:srgbClr val="002060"/>
                </a:solidFill>
                <a:cs typeface="B Nazanin" panose="00000400000000000000" pitchFamily="2" charset="-78"/>
              </a:rPr>
              <a:t>علت این اختلال تغییر ژنتیکی در یکی از ژن ها می باشد که به صورت اتوزومال مغلوب به ارث می رسد.</a:t>
            </a:r>
            <a:endParaRPr lang="fa-IR" sz="2000" b="1" dirty="0">
              <a:solidFill>
                <a:srgbClr val="002060"/>
              </a:solidFill>
              <a:cs typeface="B Nazanin" panose="00000400000000000000" pitchFamily="2" charset="-78"/>
            </a:endParaRPr>
          </a:p>
          <a:p>
            <a:pPr algn="r" rtl="1">
              <a:buFont typeface="Arial" panose="020B0604020202020204" pitchFamily="34" charset="0"/>
              <a:buChar char="•"/>
            </a:pPr>
            <a:r>
              <a:rPr lang="fa-IR" sz="2000" b="1" dirty="0" smtClean="0">
                <a:solidFill>
                  <a:srgbClr val="002060"/>
                </a:solidFill>
                <a:cs typeface="B Nazanin" panose="00000400000000000000" pitchFamily="2" charset="-78"/>
              </a:rPr>
              <a:t>شایعترین اختلال اکسیداسیون اسیدهای چرب می باشد که بین 1 در5000تا 17000 شیوع دارد</a:t>
            </a:r>
          </a:p>
          <a:p>
            <a:pPr algn="r" rtl="1">
              <a:buFont typeface="Arial" panose="020B0604020202020204" pitchFamily="34" charset="0"/>
              <a:buChar char="•"/>
            </a:pPr>
            <a:endParaRPr lang="fa-IR" sz="2000" b="1" dirty="0">
              <a:solidFill>
                <a:srgbClr val="002060"/>
              </a:solidFill>
              <a:cs typeface="B Nazanin" panose="00000400000000000000" pitchFamily="2" charset="-78"/>
            </a:endParaRPr>
          </a:p>
          <a:p>
            <a:pPr algn="r" rtl="1">
              <a:buFont typeface="Arial" panose="020B0604020202020204" pitchFamily="34" charset="0"/>
              <a:buChar char="•"/>
            </a:pPr>
            <a:r>
              <a:rPr lang="fa-IR" sz="2000" b="1" dirty="0" smtClean="0">
                <a:solidFill>
                  <a:srgbClr val="002060"/>
                </a:solidFill>
                <a:cs typeface="B Nazanin" panose="00000400000000000000" pitchFamily="2" charset="-78"/>
              </a:rPr>
              <a:t>تهوع،استفراغ، تشنج اختلال کبد، مرگ ناگهانی ، کما و...</a:t>
            </a:r>
            <a:endParaRPr lang="en-US" sz="2000" b="1" dirty="0" smtClean="0">
              <a:solidFill>
                <a:srgbClr val="002060"/>
              </a:solidFill>
              <a:cs typeface="B Nazanin" panose="00000400000000000000" pitchFamily="2" charset="-78"/>
            </a:endParaRPr>
          </a:p>
          <a:p>
            <a:pPr algn="r" rtl="1">
              <a:buFont typeface="Arial" panose="020B0604020202020204" pitchFamily="34" charset="0"/>
              <a:buChar char="•"/>
            </a:pPr>
            <a:endParaRPr lang="en-US" sz="2000" b="1" dirty="0">
              <a:solidFill>
                <a:srgbClr val="002060"/>
              </a:solidFill>
              <a:cs typeface="B Nazanin" panose="00000400000000000000" pitchFamily="2" charset="-78"/>
            </a:endParaRPr>
          </a:p>
          <a:p>
            <a:pPr algn="r" rtl="1">
              <a:buFont typeface="Arial" panose="020B0604020202020204" pitchFamily="34" charset="0"/>
              <a:buChar char="•"/>
            </a:pPr>
            <a:r>
              <a:rPr lang="fa-IR" sz="2000" b="1" dirty="0" smtClean="0">
                <a:solidFill>
                  <a:srgbClr val="002060"/>
                </a:solidFill>
                <a:cs typeface="B Nazanin" panose="00000400000000000000" pitchFamily="2" charset="-78"/>
              </a:rPr>
              <a:t>درمان با مصرف کربوهیدرات های ساده،محدودیت مصرف روغن ،پرهیز از ناشتایی</a:t>
            </a:r>
          </a:p>
          <a:p>
            <a:pPr marL="0" indent="0" algn="r" rtl="1">
              <a:buNone/>
            </a:pPr>
            <a:endParaRPr lang="en-US" sz="2000" b="1" dirty="0" smtClean="0">
              <a:solidFill>
                <a:srgbClr val="002060"/>
              </a:solidFill>
              <a:cs typeface="B Nazanin" panose="00000400000000000000" pitchFamily="2" charset="-78"/>
            </a:endParaRPr>
          </a:p>
          <a:p>
            <a:pPr marL="0" indent="0" algn="r" rtl="1">
              <a:buNone/>
            </a:pPr>
            <a:endParaRPr lang="fa-IR" sz="2000" b="1" dirty="0">
              <a:solidFill>
                <a:srgbClr val="002060"/>
              </a:solidFill>
              <a:cs typeface="B Nazanin" panose="00000400000000000000" pitchFamily="2" charset="-78"/>
            </a:endParaRPr>
          </a:p>
          <a:p>
            <a:pPr marL="0" indent="0" algn="r" rtl="1">
              <a:buNone/>
            </a:pPr>
            <a:endParaRPr lang="en-US" dirty="0"/>
          </a:p>
        </p:txBody>
      </p:sp>
    </p:spTree>
    <p:extLst>
      <p:ext uri="{BB962C8B-B14F-4D97-AF65-F5344CB8AC3E}">
        <p14:creationId xmlns:p14="http://schemas.microsoft.com/office/powerpoint/2010/main" val="2380220396"/>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589212" y="830179"/>
            <a:ext cx="8915400" cy="5081043"/>
          </a:xfrm>
        </p:spPr>
        <p:txBody>
          <a:bodyPr>
            <a:normAutofit lnSpcReduction="10000"/>
          </a:bodyPr>
          <a:lstStyle/>
          <a:p>
            <a:pPr marL="0" indent="0" algn="r" rtl="1">
              <a:buNone/>
            </a:pPr>
            <a:endParaRPr lang="fa-IR" sz="2000" b="1" dirty="0">
              <a:solidFill>
                <a:srgbClr val="C00000"/>
              </a:solidFill>
              <a:cs typeface="B Titr" panose="00000700000000000000" pitchFamily="2" charset="-78"/>
            </a:endParaRPr>
          </a:p>
          <a:p>
            <a:pPr marL="0" indent="0" algn="r" rtl="1">
              <a:buNone/>
            </a:pPr>
            <a:r>
              <a:rPr lang="fa-IR" sz="2000" b="1" dirty="0" smtClean="0">
                <a:solidFill>
                  <a:srgbClr val="C00000"/>
                </a:solidFill>
                <a:cs typeface="B Titr" panose="00000700000000000000" pitchFamily="2" charset="-78"/>
              </a:rPr>
              <a:t>*</a:t>
            </a:r>
            <a:r>
              <a:rPr lang="fa-IR" sz="2000" b="1" dirty="0" smtClean="0">
                <a:solidFill>
                  <a:srgbClr val="C00000"/>
                </a:solidFill>
                <a:cs typeface="B Nazanin" panose="00000400000000000000" pitchFamily="2" charset="-78"/>
              </a:rPr>
              <a:t>کمبودآنزیم آسیل کوآهیدروژناز زنجیره کوتاه</a:t>
            </a:r>
            <a:r>
              <a:rPr lang="en-US" sz="2000" b="1" dirty="0" smtClean="0">
                <a:solidFill>
                  <a:srgbClr val="C00000"/>
                </a:solidFill>
                <a:cs typeface="B Nazanin" panose="00000400000000000000" pitchFamily="2" charset="-78"/>
              </a:rPr>
              <a:t>(SCAD)</a:t>
            </a:r>
            <a:r>
              <a:rPr lang="fa-IR" sz="2000" b="1" dirty="0" smtClean="0">
                <a:solidFill>
                  <a:srgbClr val="C00000"/>
                </a:solidFill>
                <a:cs typeface="B Titr" panose="00000700000000000000" pitchFamily="2" charset="-78"/>
              </a:rPr>
              <a:t>:</a:t>
            </a:r>
          </a:p>
          <a:p>
            <a:pPr marL="0" indent="0" algn="r" rtl="1">
              <a:buNone/>
            </a:pPr>
            <a:r>
              <a:rPr lang="fa-IR" sz="2000" b="1" dirty="0">
                <a:solidFill>
                  <a:srgbClr val="C00000"/>
                </a:solidFill>
                <a:cs typeface="B Titr" panose="00000700000000000000" pitchFamily="2" charset="-78"/>
              </a:rPr>
              <a:t> </a:t>
            </a:r>
            <a:endParaRPr lang="en-US" sz="2000" b="1" dirty="0">
              <a:solidFill>
                <a:srgbClr val="C00000"/>
              </a:solidFill>
              <a:cs typeface="B Titr" panose="00000700000000000000" pitchFamily="2" charset="-78"/>
            </a:endParaRPr>
          </a:p>
          <a:p>
            <a:pPr algn="r" rtl="1">
              <a:buFont typeface="Arial" panose="020B0604020202020204" pitchFamily="34" charset="0"/>
              <a:buChar char="•"/>
            </a:pPr>
            <a:r>
              <a:rPr lang="fa-IR" sz="2000" b="1" dirty="0" smtClean="0">
                <a:solidFill>
                  <a:srgbClr val="002060"/>
                </a:solidFill>
                <a:cs typeface="B Nazanin" panose="00000400000000000000" pitchFamily="2" charset="-78"/>
              </a:rPr>
              <a:t>این آنزیم در اکسیداسیون اسیدهای چرب زنجیره کوتاه  نقش دارد .</a:t>
            </a:r>
          </a:p>
          <a:p>
            <a:pPr algn="r" rtl="1">
              <a:buFont typeface="Arial" panose="020B0604020202020204" pitchFamily="34" charset="0"/>
              <a:buChar char="•"/>
            </a:pPr>
            <a:endParaRPr lang="fa-IR" sz="2000" b="1" dirty="0">
              <a:solidFill>
                <a:srgbClr val="002060"/>
              </a:solidFill>
              <a:cs typeface="B Nazanin" panose="00000400000000000000" pitchFamily="2" charset="-78"/>
            </a:endParaRPr>
          </a:p>
          <a:p>
            <a:pPr algn="r" rtl="1">
              <a:buFont typeface="Arial" panose="020B0604020202020204" pitchFamily="34" charset="0"/>
              <a:buChar char="•"/>
            </a:pPr>
            <a:r>
              <a:rPr lang="fa-IR" sz="2000" b="1" dirty="0" smtClean="0">
                <a:solidFill>
                  <a:srgbClr val="002060"/>
                </a:solidFill>
                <a:cs typeface="B Nazanin" panose="00000400000000000000" pitchFamily="2" charset="-78"/>
              </a:rPr>
              <a:t>علت این اختلال تغییر ژنتیکی در یکی از ژن ها می باشد که به صورت اتوزومال مغلوب به ارث می رسد.</a:t>
            </a:r>
          </a:p>
          <a:p>
            <a:pPr algn="r" rtl="1">
              <a:buFont typeface="Arial" panose="020B0604020202020204" pitchFamily="34" charset="0"/>
              <a:buChar char="•"/>
            </a:pPr>
            <a:endParaRPr lang="fa-IR" sz="2000" b="1" dirty="0">
              <a:solidFill>
                <a:srgbClr val="002060"/>
              </a:solidFill>
              <a:cs typeface="B Nazanin" panose="00000400000000000000" pitchFamily="2" charset="-78"/>
            </a:endParaRPr>
          </a:p>
          <a:p>
            <a:pPr algn="r" rtl="1">
              <a:buFont typeface="Arial" panose="020B0604020202020204" pitchFamily="34" charset="0"/>
              <a:buChar char="•"/>
            </a:pPr>
            <a:r>
              <a:rPr lang="fa-IR" sz="2000" b="1" dirty="0" smtClean="0">
                <a:solidFill>
                  <a:srgbClr val="002060"/>
                </a:solidFill>
                <a:cs typeface="B Nazanin" panose="00000400000000000000" pitchFamily="2" charset="-78"/>
              </a:rPr>
              <a:t>شیوع 1 در 50000تولد</a:t>
            </a:r>
          </a:p>
          <a:p>
            <a:pPr algn="r" rtl="1">
              <a:buFont typeface="Arial" panose="020B0604020202020204" pitchFamily="34" charset="0"/>
              <a:buChar char="•"/>
            </a:pPr>
            <a:endParaRPr lang="fa-IR" sz="2000" b="1" dirty="0">
              <a:solidFill>
                <a:srgbClr val="002060"/>
              </a:solidFill>
              <a:cs typeface="B Nazanin" panose="00000400000000000000" pitchFamily="2" charset="-78"/>
            </a:endParaRPr>
          </a:p>
          <a:p>
            <a:pPr algn="r" rtl="1">
              <a:buFont typeface="Arial" panose="020B0604020202020204" pitchFamily="34" charset="0"/>
              <a:buChar char="•"/>
            </a:pPr>
            <a:r>
              <a:rPr lang="fa-IR" sz="2000" b="1" dirty="0" smtClean="0">
                <a:solidFill>
                  <a:srgbClr val="002060"/>
                </a:solidFill>
                <a:cs typeface="B Nazanin" panose="00000400000000000000" pitchFamily="2" charset="-78"/>
              </a:rPr>
              <a:t>هیپوگلیسمی ودرصورت پیشرفت بیماری نوزاد دچار تاخیر درتکامل،تشنج و.. می شود.</a:t>
            </a:r>
          </a:p>
          <a:p>
            <a:pPr algn="r" rtl="1">
              <a:buFont typeface="Arial" panose="020B0604020202020204" pitchFamily="34" charset="0"/>
              <a:buChar char="•"/>
            </a:pPr>
            <a:endParaRPr lang="fa-IR" sz="2000" b="1" dirty="0">
              <a:solidFill>
                <a:srgbClr val="002060"/>
              </a:solidFill>
              <a:cs typeface="B Nazanin" panose="00000400000000000000" pitchFamily="2" charset="-78"/>
            </a:endParaRPr>
          </a:p>
          <a:p>
            <a:pPr algn="r" rtl="1">
              <a:buFont typeface="Arial" panose="020B0604020202020204" pitchFamily="34" charset="0"/>
              <a:buChar char="•"/>
            </a:pPr>
            <a:r>
              <a:rPr lang="fa-IR" sz="2000" b="1" dirty="0" smtClean="0">
                <a:solidFill>
                  <a:srgbClr val="002060"/>
                </a:solidFill>
                <a:cs typeface="B Nazanin" panose="00000400000000000000" pitchFamily="2" charset="-78"/>
              </a:rPr>
              <a:t>درمان هیپوگلیسمی و اسیدوز و پرهیز از ناشتایی و مصرف ویتامین </a:t>
            </a:r>
            <a:r>
              <a:rPr lang="en-US" sz="2000" b="1" dirty="0" smtClean="0">
                <a:solidFill>
                  <a:srgbClr val="002060"/>
                </a:solidFill>
                <a:cs typeface="B Nazanin" panose="00000400000000000000" pitchFamily="2" charset="-78"/>
              </a:rPr>
              <a:t>B2</a:t>
            </a:r>
            <a:endParaRPr lang="fa-IR" sz="2000" b="1" dirty="0" smtClean="0">
              <a:solidFill>
                <a:srgbClr val="002060"/>
              </a:solidFill>
              <a:cs typeface="B Nazanin" panose="00000400000000000000" pitchFamily="2" charset="-78"/>
            </a:endParaRPr>
          </a:p>
          <a:p>
            <a:pPr marL="0" indent="0" algn="r" rtl="1">
              <a:buNone/>
            </a:pPr>
            <a:endParaRPr lang="fa-IR" sz="2000" b="1" dirty="0">
              <a:solidFill>
                <a:srgbClr val="002060"/>
              </a:solidFill>
              <a:cs typeface="B Nazanin" panose="00000400000000000000" pitchFamily="2" charset="-78"/>
            </a:endParaRPr>
          </a:p>
          <a:p>
            <a:pPr marL="0" indent="0" algn="r" rtl="1">
              <a:buNone/>
            </a:pPr>
            <a:endParaRPr lang="en-US" dirty="0"/>
          </a:p>
        </p:txBody>
      </p:sp>
    </p:spTree>
    <p:extLst>
      <p:ext uri="{BB962C8B-B14F-4D97-AF65-F5344CB8AC3E}">
        <p14:creationId xmlns:p14="http://schemas.microsoft.com/office/powerpoint/2010/main" val="3162476230"/>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reen Clippi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141080" y="96215"/>
            <a:ext cx="3648584" cy="419158"/>
          </a:xfrm>
          <a:prstGeom prst="rect">
            <a:avLst/>
          </a:prstGeom>
        </p:spPr>
      </p:pic>
      <p:pic>
        <p:nvPicPr>
          <p:cNvPr id="3" name="Picture 2" descr="Screen Clippi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97576" y="515373"/>
            <a:ext cx="8535591" cy="962159"/>
          </a:xfrm>
          <a:prstGeom prst="rect">
            <a:avLst/>
          </a:prstGeom>
        </p:spPr>
      </p:pic>
      <p:pic>
        <p:nvPicPr>
          <p:cNvPr id="4" name="Picture 3" descr="Screen Clippi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479884" y="1600200"/>
            <a:ext cx="8753283" cy="4800600"/>
          </a:xfrm>
          <a:prstGeom prst="rect">
            <a:avLst/>
          </a:prstGeom>
        </p:spPr>
      </p:pic>
    </p:spTree>
    <p:extLst>
      <p:ext uri="{BB962C8B-B14F-4D97-AF65-F5344CB8AC3E}">
        <p14:creationId xmlns:p14="http://schemas.microsoft.com/office/powerpoint/2010/main" val="314718992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prestig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000"/>
                                        <p:tgtEl>
                                          <p:spTgt spid="2"/>
                                        </p:tgtEl>
                                      </p:cBhvr>
                                    </p:animEffect>
                                    <p:anim calcmode="lin" valueType="num">
                                      <p:cBhvr>
                                        <p:cTn id="8" dur="2000" fill="hold"/>
                                        <p:tgtEl>
                                          <p:spTgt spid="2"/>
                                        </p:tgtEl>
                                        <p:attrNameLst>
                                          <p:attrName>ppt_w</p:attrName>
                                        </p:attrNameLst>
                                      </p:cBhvr>
                                      <p:tavLst>
                                        <p:tav tm="0" fmla="#ppt_w*sin(2.5*pi*$)">
                                          <p:val>
                                            <p:fltVal val="0"/>
                                          </p:val>
                                        </p:tav>
                                        <p:tav tm="100000">
                                          <p:val>
                                            <p:fltVal val="1"/>
                                          </p:val>
                                        </p:tav>
                                      </p:tavLst>
                                    </p:anim>
                                    <p:anim calcmode="lin" valueType="num">
                                      <p:cBhvr>
                                        <p:cTn id="9" dur="2000" fill="hold"/>
                                        <p:tgtEl>
                                          <p:spTgt spid="2"/>
                                        </p:tgtEl>
                                        <p:attrNameLst>
                                          <p:attrName>ppt_h</p:attrName>
                                        </p:attrNameLst>
                                      </p:cBhvr>
                                      <p:tavLst>
                                        <p:tav tm="0">
                                          <p:val>
                                            <p:strVal val="#ppt_h"/>
                                          </p:val>
                                        </p:tav>
                                        <p:tav tm="100000">
                                          <p:val>
                                            <p:strVal val="#ppt_h"/>
                                          </p:val>
                                        </p:tav>
                                      </p:tavLst>
                                    </p:anim>
                                  </p:childTnLst>
                                </p:cTn>
                              </p:par>
                            </p:childTnLst>
                          </p:cTn>
                        </p:par>
                      </p:childTnLst>
                    </p:cTn>
                  </p:par>
                  <p:par>
                    <p:cTn id="10" fill="hold">
                      <p:stCondLst>
                        <p:cond delay="indefinite"/>
                      </p:stCondLst>
                      <p:childTnLst>
                        <p:par>
                          <p:cTn id="11" fill="hold">
                            <p:stCondLst>
                              <p:cond delay="0"/>
                            </p:stCondLst>
                            <p:childTnLst>
                              <p:par>
                                <p:cTn id="12" presetID="45" presetClass="entr" presetSubtype="0" fill="hold"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2000"/>
                                        <p:tgtEl>
                                          <p:spTgt spid="3"/>
                                        </p:tgtEl>
                                      </p:cBhvr>
                                    </p:animEffect>
                                    <p:anim calcmode="lin" valueType="num">
                                      <p:cBhvr>
                                        <p:cTn id="15" dur="2000" fill="hold"/>
                                        <p:tgtEl>
                                          <p:spTgt spid="3"/>
                                        </p:tgtEl>
                                        <p:attrNameLst>
                                          <p:attrName>ppt_w</p:attrName>
                                        </p:attrNameLst>
                                      </p:cBhvr>
                                      <p:tavLst>
                                        <p:tav tm="0" fmla="#ppt_w*sin(2.5*pi*$)">
                                          <p:val>
                                            <p:fltVal val="0"/>
                                          </p:val>
                                        </p:tav>
                                        <p:tav tm="100000">
                                          <p:val>
                                            <p:fltVal val="1"/>
                                          </p:val>
                                        </p:tav>
                                      </p:tavLst>
                                    </p:anim>
                                    <p:anim calcmode="lin" valueType="num">
                                      <p:cBhvr>
                                        <p:cTn id="16" dur="2000" fill="hold"/>
                                        <p:tgtEl>
                                          <p:spTgt spid="3"/>
                                        </p:tgtEl>
                                        <p:attrNameLst>
                                          <p:attrName>ppt_h</p:attrName>
                                        </p:attrNameLst>
                                      </p:cBhvr>
                                      <p:tavLst>
                                        <p:tav tm="0">
                                          <p:val>
                                            <p:strVal val="#ppt_h"/>
                                          </p:val>
                                        </p:tav>
                                        <p:tav tm="100000">
                                          <p:val>
                                            <p:strVal val="#ppt_h"/>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fade">
                                      <p:cBhvr>
                                        <p:cTn id="21" dur="1000"/>
                                        <p:tgtEl>
                                          <p:spTgt spid="4"/>
                                        </p:tgtEl>
                                      </p:cBhvr>
                                    </p:animEffect>
                                    <p:anim calcmode="lin" valueType="num">
                                      <p:cBhvr>
                                        <p:cTn id="22" dur="1000" fill="hold"/>
                                        <p:tgtEl>
                                          <p:spTgt spid="4"/>
                                        </p:tgtEl>
                                        <p:attrNameLst>
                                          <p:attrName>ppt_x</p:attrName>
                                        </p:attrNameLst>
                                      </p:cBhvr>
                                      <p:tavLst>
                                        <p:tav tm="0">
                                          <p:val>
                                            <p:strVal val="#ppt_x"/>
                                          </p:val>
                                        </p:tav>
                                        <p:tav tm="100000">
                                          <p:val>
                                            <p:strVal val="#ppt_x"/>
                                          </p:val>
                                        </p:tav>
                                      </p:tavLst>
                                    </p:anim>
                                    <p:anim calcmode="lin" valueType="num">
                                      <p:cBhvr>
                                        <p:cTn id="23"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reen Clippi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885950" y="0"/>
            <a:ext cx="8058150" cy="5657850"/>
          </a:xfrm>
          <a:prstGeom prst="rect">
            <a:avLst/>
          </a:prstGeom>
        </p:spPr>
      </p:pic>
    </p:spTree>
    <p:extLst>
      <p:ext uri="{BB962C8B-B14F-4D97-AF65-F5344CB8AC3E}">
        <p14:creationId xmlns:p14="http://schemas.microsoft.com/office/powerpoint/2010/main" val="140465873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prestig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Screen Clippi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43520" y="822759"/>
            <a:ext cx="8297433" cy="581106"/>
          </a:xfrm>
          <a:prstGeom prst="rect">
            <a:avLst/>
          </a:prstGeom>
        </p:spPr>
      </p:pic>
      <p:pic>
        <p:nvPicPr>
          <p:cNvPr id="4" name="Picture 3" descr="Screen Clippi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91124" y="1945304"/>
            <a:ext cx="8402223" cy="1209844"/>
          </a:xfrm>
          <a:prstGeom prst="rect">
            <a:avLst/>
          </a:prstGeom>
        </p:spPr>
      </p:pic>
    </p:spTree>
    <p:extLst>
      <p:ext uri="{BB962C8B-B14F-4D97-AF65-F5344CB8AC3E}">
        <p14:creationId xmlns:p14="http://schemas.microsoft.com/office/powerpoint/2010/main" val="3227783337"/>
      </p:ext>
    </p:extLst>
  </p:cSld>
  <p:clrMapOvr>
    <a:masterClrMapping/>
  </p:clrMapOvr>
  <mc:AlternateContent xmlns:mc="http://schemas.openxmlformats.org/markup-compatibility/2006" xmlns:p14="http://schemas.microsoft.com/office/powerpoint/2010/main">
    <mc:Choice Requires="p14">
      <p:transition spd="slow" p14:dur="3900">
        <p14:glitter dir="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ppt_x"/>
                                          </p:val>
                                        </p:tav>
                                        <p:tav tm="100000">
                                          <p:val>
                                            <p:strVal val="#ppt_x"/>
                                          </p:val>
                                        </p:tav>
                                      </p:tavLst>
                                    </p:anim>
                                    <p:anim calcmode="lin" valueType="num">
                                      <p:cBhvr additive="base">
                                        <p:cTn id="13"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reen Clippi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626661" y="17847"/>
            <a:ext cx="2867425" cy="409632"/>
          </a:xfrm>
          <a:prstGeom prst="rect">
            <a:avLst/>
          </a:prstGeom>
        </p:spPr>
      </p:pic>
      <p:pic>
        <p:nvPicPr>
          <p:cNvPr id="3" name="Picture 2" descr="Screen Clippi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79095" y="528637"/>
            <a:ext cx="9420726" cy="4314824"/>
          </a:xfrm>
          <a:prstGeom prst="rect">
            <a:avLst/>
          </a:prstGeom>
        </p:spPr>
      </p:pic>
    </p:spTree>
    <p:extLst>
      <p:ext uri="{BB962C8B-B14F-4D97-AF65-F5344CB8AC3E}">
        <p14:creationId xmlns:p14="http://schemas.microsoft.com/office/powerpoint/2010/main" val="2900068158"/>
      </p:ext>
    </p:extLst>
  </p:cSld>
  <p:clrMapOvr>
    <a:masterClrMapping/>
  </p:clrMapOvr>
  <mc:AlternateContent xmlns:mc="http://schemas.openxmlformats.org/markup-compatibility/2006" xmlns:p14="http://schemas.microsoft.com/office/powerpoint/2010/main">
    <mc:Choice Requires="p14">
      <p:transition spd="slow" p14:dur="3900">
        <p14:glitter dir="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nodeType="clickEffect">
                                  <p:stCondLst>
                                    <p:cond delay="0"/>
                                  </p:stCondLst>
                                  <p:childTnLst>
                                    <p:set>
                                      <p:cBhvr>
                                        <p:cTn id="13" dur="1" fill="hold">
                                          <p:stCondLst>
                                            <p:cond delay="0"/>
                                          </p:stCondLst>
                                        </p:cTn>
                                        <p:tgtEl>
                                          <p:spTgt spid="3"/>
                                        </p:tgtEl>
                                        <p:attrNameLst>
                                          <p:attrName>style.visibility</p:attrName>
                                        </p:attrNameLst>
                                      </p:cBhvr>
                                      <p:to>
                                        <p:strVal val="visible"/>
                                      </p:to>
                                    </p:set>
                                    <p:anim calcmode="lin" valueType="num">
                                      <p:cBhvr additive="base">
                                        <p:cTn id="14" dur="500" fill="hold"/>
                                        <p:tgtEl>
                                          <p:spTgt spid="3"/>
                                        </p:tgtEl>
                                        <p:attrNameLst>
                                          <p:attrName>ppt_x</p:attrName>
                                        </p:attrNameLst>
                                      </p:cBhvr>
                                      <p:tavLst>
                                        <p:tav tm="0">
                                          <p:val>
                                            <p:strVal val="#ppt_x"/>
                                          </p:val>
                                        </p:tav>
                                        <p:tav tm="100000">
                                          <p:val>
                                            <p:strVal val="#ppt_x"/>
                                          </p:val>
                                        </p:tav>
                                      </p:tavLst>
                                    </p:anim>
                                    <p:anim calcmode="lin" valueType="num">
                                      <p:cBhvr additive="base">
                                        <p:cTn id="15"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reen Clippi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63317" y="0"/>
            <a:ext cx="9565104" cy="6115050"/>
          </a:xfrm>
          <a:prstGeom prst="rect">
            <a:avLst/>
          </a:prstGeom>
        </p:spPr>
      </p:pic>
    </p:spTree>
    <p:extLst>
      <p:ext uri="{BB962C8B-B14F-4D97-AF65-F5344CB8AC3E}">
        <p14:creationId xmlns:p14="http://schemas.microsoft.com/office/powerpoint/2010/main" val="3341437978"/>
      </p:ext>
    </p:extLst>
  </p:cSld>
  <p:clrMapOvr>
    <a:masterClrMapping/>
  </p:clrMapOvr>
  <mc:AlternateContent xmlns:mc="http://schemas.openxmlformats.org/markup-compatibility/2006" xmlns:p14="http://schemas.microsoft.com/office/powerpoint/2010/main">
    <mc:Choice Requires="p14">
      <p:transition spd="slow" p14:dur="3900">
        <p14:glitter dir="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reen Clippi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214811" y="407315"/>
            <a:ext cx="3572374" cy="438211"/>
          </a:xfrm>
          <a:prstGeom prst="rect">
            <a:avLst/>
          </a:prstGeom>
        </p:spPr>
      </p:pic>
      <p:pic>
        <p:nvPicPr>
          <p:cNvPr id="3" name="Picture 2" descr="Screen Clippi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92979" y="1152011"/>
            <a:ext cx="9507277" cy="4696480"/>
          </a:xfrm>
          <a:prstGeom prst="rect">
            <a:avLst/>
          </a:prstGeom>
        </p:spPr>
      </p:pic>
    </p:spTree>
    <p:extLst>
      <p:ext uri="{BB962C8B-B14F-4D97-AF65-F5344CB8AC3E}">
        <p14:creationId xmlns:p14="http://schemas.microsoft.com/office/powerpoint/2010/main" val="3034327921"/>
      </p:ext>
    </p:extLst>
  </p:cSld>
  <p:clrMapOvr>
    <a:masterClrMapping/>
  </p:clrMapOvr>
  <mc:AlternateContent xmlns:mc="http://schemas.openxmlformats.org/markup-compatibility/2006" xmlns:p14="http://schemas.microsoft.com/office/powerpoint/2010/main">
    <mc:Choice Requires="p14">
      <p:transition spd="slow" p14:dur="1400">
        <p:blinds/>
      </p:transition>
    </mc:Choice>
    <mc:Fallback xmlns="">
      <p:transition spd="slow">
        <p:blind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1)">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537856" y="610467"/>
            <a:ext cx="9786616" cy="5762624"/>
          </a:xfrm>
        </p:spPr>
        <p:txBody>
          <a:bodyPr>
            <a:noAutofit/>
          </a:bodyPr>
          <a:lstStyle/>
          <a:p>
            <a:pPr algn="r" rtl="1"/>
            <a:r>
              <a:rPr lang="fa-IR" sz="2400" b="1" dirty="0" smtClean="0">
                <a:solidFill>
                  <a:srgbClr val="002060"/>
                </a:solidFill>
                <a:cs typeface="B Nazanin" panose="00000400000000000000" pitchFamily="2" charset="-78"/>
              </a:rPr>
              <a:t>تنوع وناهمگونی تظاهرات بالینی که می توانند باسایر بیماری ها همپوشانی داشته باشند سبب می شود که تشخیص بیماری های متابولیک ارثی با دشواری روبه رو باشد و درصورت عدم برنامه ریزی مناسب برای شناسایی آن ها ، مورد غفلت واقع شوند .</a:t>
            </a:r>
          </a:p>
          <a:p>
            <a:pPr algn="r" rtl="1"/>
            <a:endParaRPr lang="fa-IR" sz="2400" b="1" dirty="0">
              <a:solidFill>
                <a:srgbClr val="002060"/>
              </a:solidFill>
              <a:cs typeface="B Nazanin" panose="00000400000000000000" pitchFamily="2" charset="-78"/>
            </a:endParaRPr>
          </a:p>
          <a:p>
            <a:pPr algn="r" rtl="1"/>
            <a:r>
              <a:rPr lang="fa-IR" sz="2400" b="1" dirty="0" smtClean="0">
                <a:solidFill>
                  <a:srgbClr val="002060"/>
                </a:solidFill>
                <a:cs typeface="B Nazanin" panose="00000400000000000000" pitchFamily="2" charset="-78"/>
              </a:rPr>
              <a:t>این درحالی است که اغلب این اختلالات در صورت شناسایی به هنگام، درمان پذیر ودر غیراین صورت به شدت کشنده یا منجر به ناتوانی شدید می شوند.</a:t>
            </a:r>
          </a:p>
          <a:p>
            <a:pPr algn="r" rtl="1"/>
            <a:endParaRPr lang="fa-IR" sz="2400" b="1" dirty="0">
              <a:solidFill>
                <a:srgbClr val="002060"/>
              </a:solidFill>
              <a:cs typeface="B Nazanin" panose="00000400000000000000" pitchFamily="2" charset="-78"/>
            </a:endParaRPr>
          </a:p>
          <a:p>
            <a:pPr algn="r" rtl="1"/>
            <a:r>
              <a:rPr lang="fa-IR" sz="2400" b="1" dirty="0" smtClean="0">
                <a:solidFill>
                  <a:srgbClr val="002060"/>
                </a:solidFill>
                <a:cs typeface="B Nazanin" panose="00000400000000000000" pitchFamily="2" charset="-78"/>
              </a:rPr>
              <a:t>اکثرنوزادان مبتلا در بدوتولد سالم هستند وبه تدریج علایم بیماری ظاهر می شود.</a:t>
            </a:r>
          </a:p>
          <a:p>
            <a:pPr marL="0" indent="0" algn="r" rtl="1">
              <a:buNone/>
            </a:pPr>
            <a:endParaRPr lang="fa-IR" sz="2400" b="1" dirty="0" smtClean="0">
              <a:solidFill>
                <a:srgbClr val="002060"/>
              </a:solidFill>
              <a:cs typeface="B Nazanin" panose="00000400000000000000" pitchFamily="2" charset="-78"/>
            </a:endParaRPr>
          </a:p>
          <a:p>
            <a:pPr algn="r" rtl="1"/>
            <a:r>
              <a:rPr lang="fa-IR" sz="2400" b="1" dirty="0" smtClean="0">
                <a:solidFill>
                  <a:srgbClr val="002060"/>
                </a:solidFill>
                <a:cs typeface="B Nazanin" panose="00000400000000000000" pitchFamily="2" charset="-78"/>
              </a:rPr>
              <a:t>اکثراین بیماری ها درسنین پایین تظاهر می یابند وسیستم عصبی مرکزی را درگیر می کنند.</a:t>
            </a:r>
          </a:p>
          <a:p>
            <a:pPr marL="0" indent="0" algn="r" rtl="1">
              <a:buNone/>
            </a:pPr>
            <a:r>
              <a:rPr lang="fa-IR" sz="2400" b="1" dirty="0">
                <a:solidFill>
                  <a:srgbClr val="002060"/>
                </a:solidFill>
                <a:cs typeface="B Nazanin" panose="00000400000000000000" pitchFamily="2" charset="-78"/>
              </a:rPr>
              <a:t> </a:t>
            </a:r>
            <a:r>
              <a:rPr lang="fa-IR" sz="2400" b="1" dirty="0" smtClean="0">
                <a:solidFill>
                  <a:srgbClr val="002060"/>
                </a:solidFill>
                <a:cs typeface="B Nazanin" panose="00000400000000000000" pitchFamily="2" charset="-78"/>
              </a:rPr>
              <a:t>    درگیری کبد،طحال، سیستم اسکلتی، عقب ماندگی ذهنی، تشنج ، فلج های عضلانی، </a:t>
            </a:r>
            <a:r>
              <a:rPr lang="en-US" sz="2400" b="1" dirty="0" smtClean="0">
                <a:solidFill>
                  <a:srgbClr val="002060"/>
                </a:solidFill>
                <a:cs typeface="B Nazanin" panose="00000400000000000000" pitchFamily="2" charset="-78"/>
              </a:rPr>
              <a:t>   </a:t>
            </a:r>
          </a:p>
          <a:p>
            <a:pPr marL="0" indent="0" algn="r" rtl="1">
              <a:buNone/>
            </a:pPr>
            <a:r>
              <a:rPr lang="en-US" sz="2400" b="1" dirty="0">
                <a:solidFill>
                  <a:srgbClr val="002060"/>
                </a:solidFill>
                <a:cs typeface="B Nazanin" panose="00000400000000000000" pitchFamily="2" charset="-78"/>
              </a:rPr>
              <a:t> </a:t>
            </a:r>
            <a:r>
              <a:rPr lang="en-US" sz="2400" b="1" dirty="0" smtClean="0">
                <a:solidFill>
                  <a:srgbClr val="002060"/>
                </a:solidFill>
                <a:cs typeface="B Nazanin" panose="00000400000000000000" pitchFamily="2" charset="-78"/>
              </a:rPr>
              <a:t>    </a:t>
            </a:r>
            <a:r>
              <a:rPr lang="fa-IR" sz="2400" b="1" dirty="0" smtClean="0">
                <a:solidFill>
                  <a:srgbClr val="002060"/>
                </a:solidFill>
                <a:cs typeface="B Nazanin" panose="00000400000000000000" pitchFamily="2" charset="-78"/>
              </a:rPr>
              <a:t>مشکلات چشمی، بیماری های قلبی ، تاخیردر تکامل و...</a:t>
            </a:r>
            <a:endParaRPr lang="en-US" sz="2400" b="1" dirty="0">
              <a:solidFill>
                <a:srgbClr val="002060"/>
              </a:solidFill>
              <a:cs typeface="B Nazanin" panose="00000400000000000000" pitchFamily="2" charset="-78"/>
            </a:endParaRPr>
          </a:p>
        </p:txBody>
      </p:sp>
    </p:spTree>
    <p:extLst>
      <p:ext uri="{BB962C8B-B14F-4D97-AF65-F5344CB8AC3E}">
        <p14:creationId xmlns:p14="http://schemas.microsoft.com/office/powerpoint/2010/main" val="242013342"/>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reen Clippi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285931" y="958411"/>
            <a:ext cx="3667637" cy="381053"/>
          </a:xfrm>
          <a:prstGeom prst="rect">
            <a:avLst/>
          </a:prstGeom>
        </p:spPr>
      </p:pic>
      <p:pic>
        <p:nvPicPr>
          <p:cNvPr id="3" name="Picture 2" descr="Screen Clippi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69139" y="2185552"/>
            <a:ext cx="8849960" cy="2676899"/>
          </a:xfrm>
          <a:prstGeom prst="rect">
            <a:avLst/>
          </a:prstGeom>
        </p:spPr>
      </p:pic>
    </p:spTree>
    <p:extLst>
      <p:ext uri="{BB962C8B-B14F-4D97-AF65-F5344CB8AC3E}">
        <p14:creationId xmlns:p14="http://schemas.microsoft.com/office/powerpoint/2010/main" val="188419470"/>
      </p:ext>
    </p:extLst>
  </p:cSld>
  <p:clrMapOvr>
    <a:masterClrMapping/>
  </p:clrMapOvr>
  <mc:AlternateContent xmlns:mc="http://schemas.openxmlformats.org/markup-compatibility/2006" xmlns:p14="http://schemas.microsoft.com/office/powerpoint/2010/main">
    <mc:Choice Requires="p14">
      <p:transition spd="slow" p14:dur="1400">
        <p:blinds/>
      </p:transition>
    </mc:Choice>
    <mc:Fallback xmlns="">
      <p:transition spd="slow">
        <p:blind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000"/>
                                        <p:tgtEl>
                                          <p:spTgt spid="2"/>
                                        </p:tgtEl>
                                      </p:cBhvr>
                                    </p:animEffect>
                                    <p:anim calcmode="lin" valueType="num">
                                      <p:cBhvr>
                                        <p:cTn id="8" dur="2000" fill="hold"/>
                                        <p:tgtEl>
                                          <p:spTgt spid="2"/>
                                        </p:tgtEl>
                                        <p:attrNameLst>
                                          <p:attrName>ppt_w</p:attrName>
                                        </p:attrNameLst>
                                      </p:cBhvr>
                                      <p:tavLst>
                                        <p:tav tm="0" fmla="#ppt_w*sin(2.5*pi*$)">
                                          <p:val>
                                            <p:fltVal val="0"/>
                                          </p:val>
                                        </p:tav>
                                        <p:tav tm="100000">
                                          <p:val>
                                            <p:fltVal val="1"/>
                                          </p:val>
                                        </p:tav>
                                      </p:tavLst>
                                    </p:anim>
                                    <p:anim calcmode="lin" valueType="num">
                                      <p:cBhvr>
                                        <p:cTn id="9" dur="2000" fill="hold"/>
                                        <p:tgtEl>
                                          <p:spTgt spid="2"/>
                                        </p:tgtEl>
                                        <p:attrNameLst>
                                          <p:attrName>ppt_h</p:attrName>
                                        </p:attrNameLst>
                                      </p:cBhvr>
                                      <p:tavLst>
                                        <p:tav tm="0">
                                          <p:val>
                                            <p:strVal val="#ppt_h"/>
                                          </p:val>
                                        </p:tav>
                                        <p:tav tm="100000">
                                          <p:val>
                                            <p:strVal val="#ppt_h"/>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1000"/>
                                        <p:tgtEl>
                                          <p:spTgt spid="3"/>
                                        </p:tgtEl>
                                      </p:cBhvr>
                                    </p:animEffect>
                                    <p:anim calcmode="lin" valueType="num">
                                      <p:cBhvr>
                                        <p:cTn id="15" dur="1000" fill="hold"/>
                                        <p:tgtEl>
                                          <p:spTgt spid="3"/>
                                        </p:tgtEl>
                                        <p:attrNameLst>
                                          <p:attrName>ppt_x</p:attrName>
                                        </p:attrNameLst>
                                      </p:cBhvr>
                                      <p:tavLst>
                                        <p:tav tm="0">
                                          <p:val>
                                            <p:strVal val="#ppt_x"/>
                                          </p:val>
                                        </p:tav>
                                        <p:tav tm="100000">
                                          <p:val>
                                            <p:strVal val="#ppt_x"/>
                                          </p:val>
                                        </p:tav>
                                      </p:tavLst>
                                    </p:anim>
                                    <p:anim calcmode="lin" valueType="num">
                                      <p:cBhvr>
                                        <p:cTn id="16"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reen Clippi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309748" y="366929"/>
            <a:ext cx="3620005" cy="447737"/>
          </a:xfrm>
          <a:prstGeom prst="rect">
            <a:avLst/>
          </a:prstGeom>
        </p:spPr>
      </p:pic>
      <p:pic>
        <p:nvPicPr>
          <p:cNvPr id="3" name="Picture 2" descr="Screen Clippi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26076" y="1184632"/>
            <a:ext cx="9078592" cy="1686160"/>
          </a:xfrm>
          <a:prstGeom prst="rect">
            <a:avLst/>
          </a:prstGeom>
        </p:spPr>
      </p:pic>
      <p:pic>
        <p:nvPicPr>
          <p:cNvPr id="4" name="Picture 3" descr="Screen Clippi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651584" y="3021652"/>
            <a:ext cx="5553850" cy="438211"/>
          </a:xfrm>
          <a:prstGeom prst="rect">
            <a:avLst/>
          </a:prstGeom>
        </p:spPr>
      </p:pic>
      <p:pic>
        <p:nvPicPr>
          <p:cNvPr id="5" name="Picture 4" descr="Screen Clippi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516576" y="3610723"/>
            <a:ext cx="8897592" cy="1467055"/>
          </a:xfrm>
          <a:prstGeom prst="rect">
            <a:avLst/>
          </a:prstGeom>
        </p:spPr>
      </p:pic>
    </p:spTree>
    <p:extLst>
      <p:ext uri="{BB962C8B-B14F-4D97-AF65-F5344CB8AC3E}">
        <p14:creationId xmlns:p14="http://schemas.microsoft.com/office/powerpoint/2010/main" val="782643945"/>
      </p:ext>
    </p:extLst>
  </p:cSld>
  <p:clrMapOvr>
    <a:masterClrMapping/>
  </p:clrMapOvr>
  <mc:AlternateContent xmlns:mc="http://schemas.openxmlformats.org/markup-compatibility/2006" xmlns:p14="http://schemas.microsoft.com/office/powerpoint/2010/main">
    <mc:Choice Requires="p14">
      <p:transition spd="slow" p14:dur="1400">
        <p:blinds/>
      </p:transition>
    </mc:Choice>
    <mc:Fallback xmlns="">
      <p:transition spd="slow">
        <p:blind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childTnLst>
                          </p:cTn>
                        </p:par>
                      </p:childTnLst>
                    </p:cTn>
                  </p:par>
                  <p:par>
                    <p:cTn id="11" fill="hold">
                      <p:stCondLst>
                        <p:cond delay="indefinite"/>
                      </p:stCondLst>
                      <p:childTnLst>
                        <p:par>
                          <p:cTn id="12" fill="hold">
                            <p:stCondLst>
                              <p:cond delay="0"/>
                            </p:stCondLst>
                            <p:childTnLst>
                              <p:par>
                                <p:cTn id="13" presetID="2" presetClass="entr" presetSubtype="4" fill="hold" nodeType="clickEffect">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cBhvr additive="base">
                                        <p:cTn id="15" dur="500" fill="hold"/>
                                        <p:tgtEl>
                                          <p:spTgt spid="3"/>
                                        </p:tgtEl>
                                        <p:attrNameLst>
                                          <p:attrName>ppt_x</p:attrName>
                                        </p:attrNameLst>
                                      </p:cBhvr>
                                      <p:tavLst>
                                        <p:tav tm="0">
                                          <p:val>
                                            <p:strVal val="#ppt_x"/>
                                          </p:val>
                                        </p:tav>
                                        <p:tav tm="100000">
                                          <p:val>
                                            <p:strVal val="#ppt_x"/>
                                          </p:val>
                                        </p:tav>
                                      </p:tavLst>
                                    </p:anim>
                                    <p:anim calcmode="lin" valueType="num">
                                      <p:cBhvr additive="base">
                                        <p:cTn id="16"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31" presetClass="entr" presetSubtype="0" fill="hold" nodeType="clickEffect">
                                  <p:stCondLst>
                                    <p:cond delay="0"/>
                                  </p:stCondLst>
                                  <p:childTnLst>
                                    <p:set>
                                      <p:cBhvr>
                                        <p:cTn id="20" dur="1" fill="hold">
                                          <p:stCondLst>
                                            <p:cond delay="0"/>
                                          </p:stCondLst>
                                        </p:cTn>
                                        <p:tgtEl>
                                          <p:spTgt spid="4"/>
                                        </p:tgtEl>
                                        <p:attrNameLst>
                                          <p:attrName>style.visibility</p:attrName>
                                        </p:attrNameLst>
                                      </p:cBhvr>
                                      <p:to>
                                        <p:strVal val="visible"/>
                                      </p:to>
                                    </p:set>
                                    <p:anim calcmode="lin" valueType="num">
                                      <p:cBhvr>
                                        <p:cTn id="21" dur="1000" fill="hold"/>
                                        <p:tgtEl>
                                          <p:spTgt spid="4"/>
                                        </p:tgtEl>
                                        <p:attrNameLst>
                                          <p:attrName>ppt_w</p:attrName>
                                        </p:attrNameLst>
                                      </p:cBhvr>
                                      <p:tavLst>
                                        <p:tav tm="0">
                                          <p:val>
                                            <p:fltVal val="0"/>
                                          </p:val>
                                        </p:tav>
                                        <p:tav tm="100000">
                                          <p:val>
                                            <p:strVal val="#ppt_w"/>
                                          </p:val>
                                        </p:tav>
                                      </p:tavLst>
                                    </p:anim>
                                    <p:anim calcmode="lin" valueType="num">
                                      <p:cBhvr>
                                        <p:cTn id="22" dur="1000" fill="hold"/>
                                        <p:tgtEl>
                                          <p:spTgt spid="4"/>
                                        </p:tgtEl>
                                        <p:attrNameLst>
                                          <p:attrName>ppt_h</p:attrName>
                                        </p:attrNameLst>
                                      </p:cBhvr>
                                      <p:tavLst>
                                        <p:tav tm="0">
                                          <p:val>
                                            <p:fltVal val="0"/>
                                          </p:val>
                                        </p:tav>
                                        <p:tav tm="100000">
                                          <p:val>
                                            <p:strVal val="#ppt_h"/>
                                          </p:val>
                                        </p:tav>
                                      </p:tavLst>
                                    </p:anim>
                                    <p:anim calcmode="lin" valueType="num">
                                      <p:cBhvr>
                                        <p:cTn id="23" dur="1000" fill="hold"/>
                                        <p:tgtEl>
                                          <p:spTgt spid="4"/>
                                        </p:tgtEl>
                                        <p:attrNameLst>
                                          <p:attrName>style.rotation</p:attrName>
                                        </p:attrNameLst>
                                      </p:cBhvr>
                                      <p:tavLst>
                                        <p:tav tm="0">
                                          <p:val>
                                            <p:fltVal val="90"/>
                                          </p:val>
                                        </p:tav>
                                        <p:tav tm="100000">
                                          <p:val>
                                            <p:fltVal val="0"/>
                                          </p:val>
                                        </p:tav>
                                      </p:tavLst>
                                    </p:anim>
                                    <p:animEffect transition="in" filter="fade">
                                      <p:cBhvr>
                                        <p:cTn id="24" dur="1000"/>
                                        <p:tgtEl>
                                          <p:spTgt spid="4"/>
                                        </p:tgtEl>
                                      </p:cBhvr>
                                    </p:animEffect>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nodeType="clickEffect">
                                  <p:stCondLst>
                                    <p:cond delay="0"/>
                                  </p:stCondLst>
                                  <p:childTnLst>
                                    <p:set>
                                      <p:cBhvr>
                                        <p:cTn id="28" dur="1" fill="hold">
                                          <p:stCondLst>
                                            <p:cond delay="0"/>
                                          </p:stCondLst>
                                        </p:cTn>
                                        <p:tgtEl>
                                          <p:spTgt spid="5"/>
                                        </p:tgtEl>
                                        <p:attrNameLst>
                                          <p:attrName>style.visibility</p:attrName>
                                        </p:attrNameLst>
                                      </p:cBhvr>
                                      <p:to>
                                        <p:strVal val="visible"/>
                                      </p:to>
                                    </p:set>
                                    <p:anim calcmode="lin" valueType="num">
                                      <p:cBhvr additive="base">
                                        <p:cTn id="29" dur="500" fill="hold"/>
                                        <p:tgtEl>
                                          <p:spTgt spid="5"/>
                                        </p:tgtEl>
                                        <p:attrNameLst>
                                          <p:attrName>ppt_x</p:attrName>
                                        </p:attrNameLst>
                                      </p:cBhvr>
                                      <p:tavLst>
                                        <p:tav tm="0">
                                          <p:val>
                                            <p:strVal val="#ppt_x"/>
                                          </p:val>
                                        </p:tav>
                                        <p:tav tm="100000">
                                          <p:val>
                                            <p:strVal val="#ppt_x"/>
                                          </p:val>
                                        </p:tav>
                                      </p:tavLst>
                                    </p:anim>
                                    <p:anim calcmode="lin" valueType="num">
                                      <p:cBhvr additive="base">
                                        <p:cTn id="3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reen Clippi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893134" y="887159"/>
            <a:ext cx="4334480" cy="381053"/>
          </a:xfrm>
          <a:prstGeom prst="rect">
            <a:avLst/>
          </a:prstGeom>
        </p:spPr>
      </p:pic>
      <p:pic>
        <p:nvPicPr>
          <p:cNvPr id="3" name="Picture 2" descr="Screen Clippi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11772" y="1928342"/>
            <a:ext cx="9659698" cy="3191320"/>
          </a:xfrm>
          <a:prstGeom prst="rect">
            <a:avLst/>
          </a:prstGeom>
        </p:spPr>
      </p:pic>
    </p:spTree>
    <p:extLst>
      <p:ext uri="{BB962C8B-B14F-4D97-AF65-F5344CB8AC3E}">
        <p14:creationId xmlns:p14="http://schemas.microsoft.com/office/powerpoint/2010/main" val="122784558"/>
      </p:ext>
    </p:extLst>
  </p:cSld>
  <p:clrMapOvr>
    <a:masterClrMapping/>
  </p:clrMapOvr>
  <mc:AlternateContent xmlns:mc="http://schemas.openxmlformats.org/markup-compatibility/2006" xmlns:p14="http://schemas.microsoft.com/office/powerpoint/2010/main">
    <mc:Choice Requires="p14">
      <p:transition spd="slow" p14:dur="1250">
        <p14:switch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500" fill="hold"/>
                                        <p:tgtEl>
                                          <p:spTgt spid="3"/>
                                        </p:tgtEl>
                                        <p:attrNameLst>
                                          <p:attrName>ppt_x</p:attrName>
                                        </p:attrNameLst>
                                      </p:cBhvr>
                                      <p:tavLst>
                                        <p:tav tm="0">
                                          <p:val>
                                            <p:strVal val="#ppt_x"/>
                                          </p:val>
                                        </p:tav>
                                        <p:tav tm="100000">
                                          <p:val>
                                            <p:strVal val="#ppt_x"/>
                                          </p:val>
                                        </p:tav>
                                      </p:tavLst>
                                    </p:anim>
                                    <p:anim calcmode="lin" valueType="num">
                                      <p:cBhvr additive="base">
                                        <p:cTn id="13"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985211" y="360947"/>
            <a:ext cx="9008644" cy="5943600"/>
          </a:xfrm>
        </p:spPr>
        <p:txBody>
          <a:bodyPr>
            <a:normAutofit/>
          </a:bodyPr>
          <a:lstStyle/>
          <a:p>
            <a:pPr marL="0" indent="0" algn="r" rtl="1">
              <a:lnSpc>
                <a:spcPct val="150000"/>
              </a:lnSpc>
              <a:buNone/>
            </a:pPr>
            <a:r>
              <a:rPr lang="fa-IR" sz="2400" b="1" dirty="0" smtClean="0">
                <a:solidFill>
                  <a:srgbClr val="002060"/>
                </a:solidFill>
                <a:cs typeface="B Nazanin" panose="00000400000000000000" pitchFamily="2" charset="-78"/>
              </a:rPr>
              <a:t></a:t>
            </a:r>
            <a:r>
              <a:rPr lang="fa-IR" sz="2400" b="1" dirty="0">
                <a:solidFill>
                  <a:srgbClr val="002060"/>
                </a:solidFill>
                <a:cs typeface="B Nazanin" panose="00000400000000000000" pitchFamily="2" charset="-78"/>
              </a:rPr>
              <a:t> </a:t>
            </a:r>
            <a:r>
              <a:rPr lang="fa-IR" sz="3000" b="1" dirty="0" smtClean="0">
                <a:solidFill>
                  <a:schemeClr val="accent1">
                    <a:lumMod val="50000"/>
                  </a:schemeClr>
                </a:solidFill>
                <a:cs typeface="B Nazanin" panose="00000400000000000000" pitchFamily="2" charset="-78"/>
              </a:rPr>
              <a:t>شاخص های برنامه</a:t>
            </a:r>
            <a:r>
              <a:rPr lang="en-US" sz="3000" b="1" dirty="0" smtClean="0">
                <a:solidFill>
                  <a:schemeClr val="accent1">
                    <a:lumMod val="50000"/>
                  </a:schemeClr>
                </a:solidFill>
                <a:cs typeface="B Nazanin" panose="00000400000000000000" pitchFamily="2" charset="-78"/>
              </a:rPr>
              <a:t>:</a:t>
            </a:r>
          </a:p>
          <a:p>
            <a:pPr lvl="0" algn="r" rtl="1">
              <a:lnSpc>
                <a:spcPct val="150000"/>
              </a:lnSpc>
              <a:buClr>
                <a:srgbClr val="E84C22"/>
              </a:buClr>
            </a:pPr>
            <a:r>
              <a:rPr lang="fa-IR" sz="2400" b="1" dirty="0" smtClean="0">
                <a:solidFill>
                  <a:srgbClr val="002060"/>
                </a:solidFill>
                <a:cs typeface="B Nazanin" panose="00000400000000000000" pitchFamily="2" charset="-78"/>
              </a:rPr>
              <a:t>پوشش غربالگری (نوزادان غربالگری شده به کل نوزادان متولد شده در100)</a:t>
            </a:r>
            <a:endParaRPr lang="fa-IR" sz="2000" b="1" dirty="0" smtClean="0">
              <a:solidFill>
                <a:srgbClr val="002060"/>
              </a:solidFill>
              <a:cs typeface="B Nazanin" panose="00000400000000000000" pitchFamily="2" charset="-78"/>
            </a:endParaRPr>
          </a:p>
          <a:p>
            <a:pPr algn="r" rtl="1">
              <a:lnSpc>
                <a:spcPct val="150000"/>
              </a:lnSpc>
            </a:pPr>
            <a:r>
              <a:rPr lang="fa-IR" sz="2400" b="1" dirty="0" smtClean="0">
                <a:solidFill>
                  <a:srgbClr val="002060"/>
                </a:solidFill>
                <a:cs typeface="B Nazanin" panose="00000400000000000000" pitchFamily="2" charset="-78"/>
              </a:rPr>
              <a:t>زمان غربالگری (نوزادان غربالگری شده در5-3 روزگی به کل نوزادان غربالگری شده در100)</a:t>
            </a:r>
          </a:p>
          <a:p>
            <a:pPr algn="r" rtl="1">
              <a:lnSpc>
                <a:spcPct val="150000"/>
              </a:lnSpc>
            </a:pPr>
            <a:r>
              <a:rPr lang="fa-IR" sz="2400" b="1" dirty="0" smtClean="0">
                <a:solidFill>
                  <a:srgbClr val="002060"/>
                </a:solidFill>
                <a:cs typeface="B Nazanin" panose="00000400000000000000" pitchFamily="2" charset="-78"/>
              </a:rPr>
              <a:t>درصد نمونه نامناسب(نمونه های نامناسب به کل نوزادان غربالگری شده در100 )</a:t>
            </a:r>
          </a:p>
          <a:p>
            <a:pPr algn="r" rtl="1">
              <a:lnSpc>
                <a:spcPct val="150000"/>
              </a:lnSpc>
            </a:pPr>
            <a:r>
              <a:rPr lang="fa-IR" sz="2400" b="1" dirty="0" smtClean="0">
                <a:solidFill>
                  <a:srgbClr val="002060"/>
                </a:solidFill>
                <a:cs typeface="B Nazanin" panose="00000400000000000000" pitchFamily="2" charset="-78"/>
              </a:rPr>
              <a:t>زمان ارجاع موارد مثبت غربالگری به بیمارستان (تعداد موارد ارجاع شده تا 2 هفتگی به کل موارد مثبت غربالگری در100)</a:t>
            </a:r>
          </a:p>
          <a:p>
            <a:pPr algn="r" rtl="1">
              <a:lnSpc>
                <a:spcPct val="150000"/>
              </a:lnSpc>
            </a:pPr>
            <a:r>
              <a:rPr lang="fa-IR" sz="2400" b="1" dirty="0" smtClean="0">
                <a:solidFill>
                  <a:srgbClr val="002060"/>
                </a:solidFill>
                <a:cs typeface="B Nazanin" panose="00000400000000000000" pitchFamily="2" charset="-78"/>
              </a:rPr>
              <a:t>تعداد موارد مثبت غربالگری (تعداد موارد مثبت غربالگری به کل موارد غربالگری در 1000)</a:t>
            </a:r>
          </a:p>
          <a:p>
            <a:pPr algn="r" rtl="1">
              <a:lnSpc>
                <a:spcPct val="150000"/>
              </a:lnSpc>
            </a:pPr>
            <a:r>
              <a:rPr lang="fa-IR" sz="2400" b="1" dirty="0" smtClean="0">
                <a:solidFill>
                  <a:srgbClr val="002060"/>
                </a:solidFill>
                <a:cs typeface="B Nazanin" panose="00000400000000000000" pitchFamily="2" charset="-78"/>
              </a:rPr>
              <a:t>بروزمتابولیک ارثی(تعداد موارد مثبت بیمارستانی شناسایی شده از غربالگری و سایر بیماران متابولیک شناسایی شده به متولدین سال در 10000)</a:t>
            </a:r>
          </a:p>
        </p:txBody>
      </p:sp>
    </p:spTree>
    <p:extLst>
      <p:ext uri="{BB962C8B-B14F-4D97-AF65-F5344CB8AC3E}">
        <p14:creationId xmlns:p14="http://schemas.microsoft.com/office/powerpoint/2010/main" val="3596035875"/>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068779" y="2731324"/>
            <a:ext cx="10117777" cy="830997"/>
          </a:xfrm>
          <a:prstGeom prst="rect">
            <a:avLst/>
          </a:prstGeom>
          <a:noFill/>
        </p:spPr>
        <p:txBody>
          <a:bodyPr wrap="square" rtlCol="1">
            <a:spAutoFit/>
          </a:bodyPr>
          <a:lstStyle/>
          <a:p>
            <a:pPr algn="ctr"/>
            <a:r>
              <a:rPr lang="fa-IR" sz="4800" dirty="0" smtClean="0">
                <a:solidFill>
                  <a:srgbClr val="FF0000"/>
                </a:solidFill>
                <a:effectLst>
                  <a:outerShdw blurRad="50800" dist="38100" dir="5400000" algn="t" rotWithShape="0">
                    <a:prstClr val="black">
                      <a:alpha val="40000"/>
                    </a:prstClr>
                  </a:outerShdw>
                </a:effectLst>
                <a:cs typeface="B Titr" panose="00000700000000000000" pitchFamily="2" charset="-78"/>
              </a:rPr>
              <a:t>با تشکر از توجه شما عزیزان</a:t>
            </a:r>
            <a:endParaRPr lang="fa-IR" sz="4800" dirty="0">
              <a:solidFill>
                <a:srgbClr val="FF0000"/>
              </a:solidFill>
              <a:effectLst>
                <a:outerShdw blurRad="50800" dist="38100" dir="5400000" algn="t" rotWithShape="0">
                  <a:prstClr val="black">
                    <a:alpha val="40000"/>
                  </a:prstClr>
                </a:outerShdw>
              </a:effectLst>
              <a:cs typeface="B Titr" panose="00000700000000000000" pitchFamily="2" charset="-78"/>
            </a:endParaRPr>
          </a:p>
        </p:txBody>
      </p:sp>
    </p:spTree>
    <p:extLst>
      <p:ext uri="{BB962C8B-B14F-4D97-AF65-F5344CB8AC3E}">
        <p14:creationId xmlns:p14="http://schemas.microsoft.com/office/powerpoint/2010/main" val="114593744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6000">
        <p15:prstTrans prst="curtains"/>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80">
                                          <p:stCondLst>
                                            <p:cond delay="0"/>
                                          </p:stCondLst>
                                        </p:cTn>
                                        <p:tgtEl>
                                          <p:spTgt spid="4"/>
                                        </p:tgtEl>
                                      </p:cBhvr>
                                    </p:animEffect>
                                    <p:anim calcmode="lin" valueType="num">
                                      <p:cBhvr>
                                        <p:cTn id="8" dur="1822" tmFilter="0,0; 0.14,0.36; 0.43,0.73; 0.71,0.91; 1.0,1.0">
                                          <p:stCondLst>
                                            <p:cond delay="0"/>
                                          </p:stCondLst>
                                        </p:cTn>
                                        <p:tgtEl>
                                          <p:spTgt spid="4"/>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4"/>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4"/>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4"/>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4"/>
                                        </p:tgtEl>
                                        <p:attrNameLst>
                                          <p:attrName>ppt_y</p:attrName>
                                        </p:attrNameLst>
                                      </p:cBhvr>
                                      <p:tavLst>
                                        <p:tav tm="0" fmla="#ppt_y-sin(pi*$)/81">
                                          <p:val>
                                            <p:fltVal val="0"/>
                                          </p:val>
                                        </p:tav>
                                        <p:tav tm="100000">
                                          <p:val>
                                            <p:fltVal val="1"/>
                                          </p:val>
                                        </p:tav>
                                      </p:tavLst>
                                    </p:anim>
                                    <p:animScale>
                                      <p:cBhvr>
                                        <p:cTn id="13" dur="26">
                                          <p:stCondLst>
                                            <p:cond delay="650"/>
                                          </p:stCondLst>
                                        </p:cTn>
                                        <p:tgtEl>
                                          <p:spTgt spid="4"/>
                                        </p:tgtEl>
                                      </p:cBhvr>
                                      <p:to x="100000" y="60000"/>
                                    </p:animScale>
                                    <p:animScale>
                                      <p:cBhvr>
                                        <p:cTn id="14" dur="166" decel="50000">
                                          <p:stCondLst>
                                            <p:cond delay="676"/>
                                          </p:stCondLst>
                                        </p:cTn>
                                        <p:tgtEl>
                                          <p:spTgt spid="4"/>
                                        </p:tgtEl>
                                      </p:cBhvr>
                                      <p:to x="100000" y="100000"/>
                                    </p:animScale>
                                    <p:animScale>
                                      <p:cBhvr>
                                        <p:cTn id="15" dur="26">
                                          <p:stCondLst>
                                            <p:cond delay="1312"/>
                                          </p:stCondLst>
                                        </p:cTn>
                                        <p:tgtEl>
                                          <p:spTgt spid="4"/>
                                        </p:tgtEl>
                                      </p:cBhvr>
                                      <p:to x="100000" y="80000"/>
                                    </p:animScale>
                                    <p:animScale>
                                      <p:cBhvr>
                                        <p:cTn id="16" dur="166" decel="50000">
                                          <p:stCondLst>
                                            <p:cond delay="1338"/>
                                          </p:stCondLst>
                                        </p:cTn>
                                        <p:tgtEl>
                                          <p:spTgt spid="4"/>
                                        </p:tgtEl>
                                      </p:cBhvr>
                                      <p:to x="100000" y="100000"/>
                                    </p:animScale>
                                    <p:animScale>
                                      <p:cBhvr>
                                        <p:cTn id="17" dur="26">
                                          <p:stCondLst>
                                            <p:cond delay="1642"/>
                                          </p:stCondLst>
                                        </p:cTn>
                                        <p:tgtEl>
                                          <p:spTgt spid="4"/>
                                        </p:tgtEl>
                                      </p:cBhvr>
                                      <p:to x="100000" y="90000"/>
                                    </p:animScale>
                                    <p:animScale>
                                      <p:cBhvr>
                                        <p:cTn id="18" dur="166" decel="50000">
                                          <p:stCondLst>
                                            <p:cond delay="1668"/>
                                          </p:stCondLst>
                                        </p:cTn>
                                        <p:tgtEl>
                                          <p:spTgt spid="4"/>
                                        </p:tgtEl>
                                      </p:cBhvr>
                                      <p:to x="100000" y="100000"/>
                                    </p:animScale>
                                    <p:animScale>
                                      <p:cBhvr>
                                        <p:cTn id="19" dur="26">
                                          <p:stCondLst>
                                            <p:cond delay="1808"/>
                                          </p:stCondLst>
                                        </p:cTn>
                                        <p:tgtEl>
                                          <p:spTgt spid="4"/>
                                        </p:tgtEl>
                                      </p:cBhvr>
                                      <p:to x="100000" y="95000"/>
                                    </p:animScale>
                                    <p:animScale>
                                      <p:cBhvr>
                                        <p:cTn id="20" dur="166" decel="50000">
                                          <p:stCondLst>
                                            <p:cond delay="1834"/>
                                          </p:stCondLst>
                                        </p:cTn>
                                        <p:tgtEl>
                                          <p:spTgt spid="4"/>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731818" y="700088"/>
            <a:ext cx="9324109" cy="5866967"/>
          </a:xfrm>
        </p:spPr>
        <p:txBody>
          <a:bodyPr>
            <a:noAutofit/>
          </a:bodyPr>
          <a:lstStyle/>
          <a:p>
            <a:pPr algn="just" rtl="1"/>
            <a:r>
              <a:rPr lang="fa-IR" sz="2800" b="1" dirty="0" smtClean="0">
                <a:solidFill>
                  <a:srgbClr val="002060"/>
                </a:solidFill>
                <a:cs typeface="B Nazanin" panose="00000400000000000000" pitchFamily="2" charset="-78"/>
              </a:rPr>
              <a:t>هریک از بیماری های متابولیک نقش کوچک ولی مهم درمرگ نامشخص شیرخوار دارند.</a:t>
            </a:r>
          </a:p>
          <a:p>
            <a:pPr algn="just" rtl="1"/>
            <a:endParaRPr lang="fa-IR" sz="2800" b="1" dirty="0">
              <a:solidFill>
                <a:srgbClr val="002060"/>
              </a:solidFill>
              <a:cs typeface="B Nazanin" panose="00000400000000000000" pitchFamily="2" charset="-78"/>
            </a:endParaRPr>
          </a:p>
          <a:p>
            <a:pPr algn="just" rtl="1"/>
            <a:r>
              <a:rPr lang="fa-IR" sz="2800" b="1" dirty="0" smtClean="0">
                <a:solidFill>
                  <a:srgbClr val="002060"/>
                </a:solidFill>
                <a:cs typeface="B Nazanin" panose="00000400000000000000" pitchFamily="2" charset="-78"/>
              </a:rPr>
              <a:t>اختلالات اکسیداسیون اسید چرب –</a:t>
            </a:r>
            <a:r>
              <a:rPr lang="en-US" sz="2800" b="1" dirty="0" smtClean="0">
                <a:solidFill>
                  <a:srgbClr val="002060"/>
                </a:solidFill>
                <a:cs typeface="B Nazanin" panose="00000400000000000000" pitchFamily="2" charset="-78"/>
              </a:rPr>
              <a:t> </a:t>
            </a:r>
            <a:r>
              <a:rPr lang="fa-IR" sz="2800" b="1" dirty="0" smtClean="0">
                <a:solidFill>
                  <a:srgbClr val="002060"/>
                </a:solidFill>
                <a:cs typeface="B Nazanin" panose="00000400000000000000" pitchFamily="2" charset="-78"/>
              </a:rPr>
              <a:t>اختلالات متابولیسم اسید آمینه – اختلالات ارگانیک اسیدمی از جمله اختلالاتی هستند که باعث مرگ ناگهانی می گردند.</a:t>
            </a:r>
            <a:endParaRPr lang="en-US" sz="2800" b="1" dirty="0">
              <a:solidFill>
                <a:srgbClr val="002060"/>
              </a:solidFill>
              <a:cs typeface="B Nazanin" panose="00000400000000000000" pitchFamily="2" charset="-78"/>
            </a:endParaRPr>
          </a:p>
          <a:p>
            <a:pPr algn="just" rtl="1"/>
            <a:endParaRPr lang="en-US" sz="2800" b="1" dirty="0" smtClean="0">
              <a:solidFill>
                <a:srgbClr val="002060"/>
              </a:solidFill>
              <a:cs typeface="B Nazanin" panose="00000400000000000000" pitchFamily="2" charset="-78"/>
            </a:endParaRPr>
          </a:p>
          <a:p>
            <a:pPr algn="just" rtl="1"/>
            <a:r>
              <a:rPr lang="en-US" sz="2800" b="1" dirty="0" smtClean="0">
                <a:solidFill>
                  <a:srgbClr val="002060"/>
                </a:solidFill>
                <a:cs typeface="B Nazanin" panose="00000400000000000000" pitchFamily="2" charset="-78"/>
              </a:rPr>
              <a:t>  </a:t>
            </a:r>
            <a:r>
              <a:rPr lang="fa-IR" sz="2800" b="1" dirty="0" smtClean="0">
                <a:solidFill>
                  <a:srgbClr val="002060"/>
                </a:solidFill>
                <a:cs typeface="B Nazanin" panose="00000400000000000000" pitchFamily="2" charset="-78"/>
              </a:rPr>
              <a:t>شیوع </a:t>
            </a:r>
            <a:r>
              <a:rPr lang="fa-IR" sz="2800" b="1" dirty="0">
                <a:solidFill>
                  <a:srgbClr val="002060"/>
                </a:solidFill>
                <a:cs typeface="B Nazanin" panose="00000400000000000000" pitchFamily="2" charset="-78"/>
              </a:rPr>
              <a:t>بیماریهای متابولیک ارثی در تمام دنیا نادر است اما در کشورهایی که در آنها  </a:t>
            </a:r>
            <a:r>
              <a:rPr lang="fa-IR" sz="2800" b="1" dirty="0">
                <a:solidFill>
                  <a:schemeClr val="accent1">
                    <a:lumMod val="50000"/>
                  </a:schemeClr>
                </a:solidFill>
                <a:cs typeface="B Nazanin" panose="00000400000000000000" pitchFamily="2" charset="-78"/>
              </a:rPr>
              <a:t>ازدواجهای فامیلی </a:t>
            </a:r>
            <a:r>
              <a:rPr lang="fa-IR" sz="2800" b="1" dirty="0">
                <a:solidFill>
                  <a:srgbClr val="002060"/>
                </a:solidFill>
                <a:cs typeface="B Nazanin" panose="00000400000000000000" pitchFamily="2" charset="-78"/>
              </a:rPr>
              <a:t>بیشتر رخ می دهد از جمله ایران، بروز آنها بیشتر است. </a:t>
            </a:r>
            <a:endParaRPr lang="en-US" sz="2800" b="1" dirty="0">
              <a:solidFill>
                <a:srgbClr val="002060"/>
              </a:solidFill>
              <a:cs typeface="B Nazanin" panose="00000400000000000000" pitchFamily="2" charset="-78"/>
            </a:endParaRPr>
          </a:p>
        </p:txBody>
      </p:sp>
    </p:spTree>
    <p:extLst>
      <p:ext uri="{BB962C8B-B14F-4D97-AF65-F5344CB8AC3E}">
        <p14:creationId xmlns:p14="http://schemas.microsoft.com/office/powerpoint/2010/main" val="229305169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591734" y="944275"/>
            <a:ext cx="9662420" cy="5486598"/>
          </a:xfrm>
        </p:spPr>
        <p:txBody>
          <a:bodyPr>
            <a:normAutofit lnSpcReduction="10000"/>
          </a:bodyPr>
          <a:lstStyle/>
          <a:p>
            <a:pPr algn="just" rtl="1">
              <a:lnSpc>
                <a:spcPct val="150000"/>
              </a:lnSpc>
            </a:pPr>
            <a:r>
              <a:rPr lang="fa-IR" sz="3200" b="1" dirty="0" smtClean="0">
                <a:solidFill>
                  <a:srgbClr val="002060"/>
                </a:solidFill>
                <a:cs typeface="B Nazanin" panose="00000400000000000000" pitchFamily="2" charset="-78"/>
              </a:rPr>
              <a:t>غربالگری </a:t>
            </a:r>
            <a:r>
              <a:rPr lang="fa-IR" sz="3200" b="1" dirty="0">
                <a:solidFill>
                  <a:srgbClr val="002060"/>
                </a:solidFill>
                <a:cs typeface="B Nazanin" panose="00000400000000000000" pitchFamily="2" charset="-78"/>
              </a:rPr>
              <a:t>نوزادان بدون علامت در دوره نوزادی</a:t>
            </a:r>
            <a:r>
              <a:rPr lang="fa-IR" sz="3200" b="1" dirty="0" smtClean="0">
                <a:solidFill>
                  <a:srgbClr val="002060"/>
                </a:solidFill>
                <a:cs typeface="B Nazanin" panose="00000400000000000000" pitchFamily="2" charset="-78"/>
              </a:rPr>
              <a:t>،</a:t>
            </a:r>
          </a:p>
          <a:p>
            <a:pPr algn="just" rtl="1">
              <a:lnSpc>
                <a:spcPct val="150000"/>
              </a:lnSpc>
            </a:pPr>
            <a:endParaRPr lang="fa-IR" sz="3200" b="1" dirty="0">
              <a:solidFill>
                <a:srgbClr val="002060"/>
              </a:solidFill>
              <a:cs typeface="B Nazanin" panose="00000400000000000000" pitchFamily="2" charset="-78"/>
            </a:endParaRPr>
          </a:p>
          <a:p>
            <a:pPr algn="just" rtl="1">
              <a:lnSpc>
                <a:spcPct val="150000"/>
              </a:lnSpc>
            </a:pPr>
            <a:r>
              <a:rPr lang="fa-IR" sz="3200" b="1" dirty="0" smtClean="0">
                <a:solidFill>
                  <a:srgbClr val="002060"/>
                </a:solidFill>
                <a:cs typeface="B Nazanin" panose="00000400000000000000" pitchFamily="2" charset="-78"/>
              </a:rPr>
              <a:t> </a:t>
            </a:r>
            <a:r>
              <a:rPr lang="fa-IR" sz="3200" b="1" dirty="0">
                <a:solidFill>
                  <a:srgbClr val="002060"/>
                </a:solidFill>
                <a:cs typeface="B Nazanin" panose="00000400000000000000" pitchFamily="2" charset="-78"/>
              </a:rPr>
              <a:t>شناسایی شیرخواران و کودکان </a:t>
            </a:r>
            <a:r>
              <a:rPr lang="fa-IR" sz="3200" b="1" dirty="0" smtClean="0">
                <a:solidFill>
                  <a:srgbClr val="002060"/>
                </a:solidFill>
                <a:cs typeface="B Nazanin" panose="00000400000000000000" pitchFamily="2" charset="-78"/>
              </a:rPr>
              <a:t>دارای علایم مشکوک در </a:t>
            </a:r>
            <a:r>
              <a:rPr lang="fa-IR" sz="3200" b="1" dirty="0">
                <a:solidFill>
                  <a:srgbClr val="002060"/>
                </a:solidFill>
                <a:cs typeface="B Nazanin" panose="00000400000000000000" pitchFamily="2" charset="-78"/>
              </a:rPr>
              <a:t>اولین زمان ممکن در </a:t>
            </a:r>
            <a:r>
              <a:rPr lang="fa-IR" sz="3200" b="1" dirty="0" smtClean="0">
                <a:solidFill>
                  <a:srgbClr val="002060"/>
                </a:solidFill>
                <a:cs typeface="B Nazanin" panose="00000400000000000000" pitchFamily="2" charset="-78"/>
              </a:rPr>
              <a:t>مراجعات.</a:t>
            </a:r>
          </a:p>
          <a:p>
            <a:pPr algn="just" rtl="1">
              <a:lnSpc>
                <a:spcPct val="150000"/>
              </a:lnSpc>
            </a:pPr>
            <a:endParaRPr lang="fa-IR" sz="3200" b="1" dirty="0">
              <a:solidFill>
                <a:srgbClr val="002060"/>
              </a:solidFill>
              <a:cs typeface="B Nazanin" panose="00000400000000000000" pitchFamily="2" charset="-78"/>
            </a:endParaRPr>
          </a:p>
          <a:p>
            <a:pPr algn="just" rtl="1">
              <a:lnSpc>
                <a:spcPct val="150000"/>
              </a:lnSpc>
            </a:pPr>
            <a:r>
              <a:rPr lang="fa-IR" sz="3200" b="1" dirty="0" smtClean="0">
                <a:solidFill>
                  <a:srgbClr val="002060"/>
                </a:solidFill>
                <a:cs typeface="B Nazanin" panose="00000400000000000000" pitchFamily="2" charset="-78"/>
              </a:rPr>
              <a:t>تشخیص </a:t>
            </a:r>
            <a:r>
              <a:rPr lang="fa-IR" sz="3200" b="1" dirty="0">
                <a:solidFill>
                  <a:srgbClr val="002060"/>
                </a:solidFill>
                <a:cs typeface="B Nazanin" panose="00000400000000000000" pitchFamily="2" charset="-78"/>
              </a:rPr>
              <a:t>ژنتیکی </a:t>
            </a:r>
            <a:r>
              <a:rPr lang="fa-IR" sz="3200" b="1" dirty="0" smtClean="0">
                <a:solidFill>
                  <a:srgbClr val="002060"/>
                </a:solidFill>
                <a:cs typeface="B Nazanin" panose="00000400000000000000" pitchFamily="2" charset="-78"/>
              </a:rPr>
              <a:t>در بارداری </a:t>
            </a:r>
            <a:r>
              <a:rPr lang="fa-IR" sz="3200" b="1" dirty="0">
                <a:solidFill>
                  <a:srgbClr val="002060"/>
                </a:solidFill>
                <a:cs typeface="B Nazanin" panose="00000400000000000000" pitchFamily="2" charset="-78"/>
              </a:rPr>
              <a:t>های بعدی برای پیشگیری </a:t>
            </a:r>
            <a:r>
              <a:rPr lang="fa-IR" sz="3200" b="1" dirty="0" smtClean="0">
                <a:solidFill>
                  <a:srgbClr val="002060"/>
                </a:solidFill>
                <a:cs typeface="B Nazanin" panose="00000400000000000000" pitchFamily="2" charset="-78"/>
              </a:rPr>
              <a:t>از تولد فرزندان </a:t>
            </a:r>
            <a:r>
              <a:rPr lang="fa-IR" sz="3200" b="1" dirty="0">
                <a:solidFill>
                  <a:srgbClr val="002060"/>
                </a:solidFill>
                <a:cs typeface="B Nazanin" panose="00000400000000000000" pitchFamily="2" charset="-78"/>
              </a:rPr>
              <a:t>مبتلا در </a:t>
            </a:r>
            <a:r>
              <a:rPr lang="fa-IR" sz="3200" b="1" dirty="0" smtClean="0">
                <a:solidFill>
                  <a:srgbClr val="002060"/>
                </a:solidFill>
                <a:cs typeface="B Nazanin" panose="00000400000000000000" pitchFamily="2" charset="-78"/>
              </a:rPr>
              <a:t>خانواده</a:t>
            </a:r>
            <a:endParaRPr lang="en-US" sz="3200" b="1" dirty="0">
              <a:solidFill>
                <a:srgbClr val="002060"/>
              </a:solidFill>
              <a:cs typeface="B Nazanin" panose="00000400000000000000" pitchFamily="2" charset="-78"/>
            </a:endParaRPr>
          </a:p>
        </p:txBody>
      </p:sp>
    </p:spTree>
    <p:extLst>
      <p:ext uri="{BB962C8B-B14F-4D97-AF65-F5344CB8AC3E}">
        <p14:creationId xmlns:p14="http://schemas.microsoft.com/office/powerpoint/2010/main" val="414421659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617784" y="601578"/>
            <a:ext cx="9944563" cy="6075947"/>
          </a:xfrm>
        </p:spPr>
        <p:txBody>
          <a:bodyPr>
            <a:noAutofit/>
          </a:bodyPr>
          <a:lstStyle/>
          <a:p>
            <a:pPr algn="just" rtl="1"/>
            <a:r>
              <a:rPr lang="fa-IR" sz="2400" b="1" dirty="0" smtClean="0">
                <a:solidFill>
                  <a:srgbClr val="002060"/>
                </a:solidFill>
                <a:cs typeface="B Nazanin" panose="00000400000000000000" pitchFamily="2" charset="-78"/>
              </a:rPr>
              <a:t>غربالگری نوزادان ازسال 1963 توسط روبرت برای غربالگری  کم کاری تیرویید وسپس  فنیل کتونوری شروع شد.</a:t>
            </a:r>
          </a:p>
          <a:p>
            <a:pPr marL="0" indent="0" algn="just" rtl="1">
              <a:buNone/>
            </a:pPr>
            <a:endParaRPr lang="fa-IR" sz="2400" b="1" dirty="0" smtClean="0">
              <a:solidFill>
                <a:srgbClr val="002060"/>
              </a:solidFill>
              <a:cs typeface="B Nazanin" panose="00000400000000000000" pitchFamily="2" charset="-78"/>
            </a:endParaRPr>
          </a:p>
          <a:p>
            <a:pPr algn="just" rtl="1"/>
            <a:r>
              <a:rPr lang="fa-IR" sz="2400" b="1" dirty="0" smtClean="0">
                <a:solidFill>
                  <a:srgbClr val="002060"/>
                </a:solidFill>
                <a:cs typeface="B Nazanin" panose="00000400000000000000" pitchFamily="2" charset="-78"/>
              </a:rPr>
              <a:t>برنامه غربالگری بیماری های متابولیک ارثی از سال 2000 میلادی در آمریکا شروع شد.</a:t>
            </a:r>
          </a:p>
          <a:p>
            <a:pPr algn="just" rtl="1"/>
            <a:endParaRPr lang="fa-IR" sz="2400" b="1" dirty="0">
              <a:solidFill>
                <a:srgbClr val="002060"/>
              </a:solidFill>
              <a:cs typeface="B Nazanin" panose="00000400000000000000" pitchFamily="2" charset="-78"/>
            </a:endParaRPr>
          </a:p>
          <a:p>
            <a:pPr algn="just" rtl="1"/>
            <a:r>
              <a:rPr lang="fa-IR" sz="2400" b="1" dirty="0" smtClean="0">
                <a:solidFill>
                  <a:srgbClr val="002060"/>
                </a:solidFill>
                <a:cs typeface="B Nazanin" panose="00000400000000000000" pitchFamily="2" charset="-78"/>
              </a:rPr>
              <a:t>با ابداع تکنیک آزمایشگاهی  اسپکترومتری جرمی (</a:t>
            </a:r>
            <a:r>
              <a:rPr lang="en-US" sz="2400" b="1" dirty="0" err="1" smtClean="0">
                <a:solidFill>
                  <a:srgbClr val="002060"/>
                </a:solidFill>
                <a:cs typeface="B Nazanin" panose="00000400000000000000" pitchFamily="2" charset="-78"/>
              </a:rPr>
              <a:t>ms</a:t>
            </a:r>
            <a:r>
              <a:rPr lang="en-US" sz="2400" b="1" dirty="0" smtClean="0">
                <a:solidFill>
                  <a:srgbClr val="002060"/>
                </a:solidFill>
                <a:cs typeface="B Nazanin" panose="00000400000000000000" pitchFamily="2" charset="-78"/>
              </a:rPr>
              <a:t>/</a:t>
            </a:r>
            <a:r>
              <a:rPr lang="en-US" sz="2400" b="1" dirty="0" err="1" smtClean="0">
                <a:solidFill>
                  <a:srgbClr val="002060"/>
                </a:solidFill>
                <a:cs typeface="B Nazanin" panose="00000400000000000000" pitchFamily="2" charset="-78"/>
              </a:rPr>
              <a:t>ms</a:t>
            </a:r>
            <a:r>
              <a:rPr lang="fa-IR" sz="2400" b="1" dirty="0" smtClean="0">
                <a:solidFill>
                  <a:srgbClr val="002060"/>
                </a:solidFill>
                <a:cs typeface="B Nazanin" panose="00000400000000000000" pitchFamily="2" charset="-78"/>
              </a:rPr>
              <a:t>) در غربالگری متابولیک ارثی تحول عظیمی ایجاد شد.</a:t>
            </a:r>
          </a:p>
          <a:p>
            <a:pPr marL="0" indent="0" algn="just" rtl="1">
              <a:buNone/>
            </a:pPr>
            <a:endParaRPr lang="en-US" sz="2400" b="1" dirty="0" smtClean="0">
              <a:solidFill>
                <a:srgbClr val="002060"/>
              </a:solidFill>
              <a:cs typeface="B Nazanin" panose="00000400000000000000" pitchFamily="2" charset="-78"/>
            </a:endParaRPr>
          </a:p>
          <a:p>
            <a:pPr algn="just" rtl="1"/>
            <a:r>
              <a:rPr lang="fa-IR" sz="2400" b="1" dirty="0" smtClean="0">
                <a:solidFill>
                  <a:srgbClr val="002060"/>
                </a:solidFill>
                <a:cs typeface="B Nazanin" panose="00000400000000000000" pitchFamily="2" charset="-78"/>
              </a:rPr>
              <a:t>برنامه غربالگری فنیل کتونوری از </a:t>
            </a:r>
            <a:r>
              <a:rPr lang="fa-IR" sz="2400" b="1" dirty="0" smtClean="0">
                <a:solidFill>
                  <a:schemeClr val="accent1">
                    <a:lumMod val="50000"/>
                  </a:schemeClr>
                </a:solidFill>
                <a:cs typeface="B Nazanin" panose="00000400000000000000" pitchFamily="2" charset="-78"/>
              </a:rPr>
              <a:t>سال 1386</a:t>
            </a:r>
            <a:r>
              <a:rPr lang="fa-IR" sz="2400" b="1" dirty="0" smtClean="0">
                <a:solidFill>
                  <a:srgbClr val="002060"/>
                </a:solidFill>
                <a:cs typeface="B Nazanin" panose="00000400000000000000" pitchFamily="2" charset="-78"/>
              </a:rPr>
              <a:t> به منظور ایجاد زیر ساخت های اجرای غربالگری بیماری های متابولیک ارثی درکشور شروع شد .</a:t>
            </a:r>
          </a:p>
          <a:p>
            <a:pPr marL="0" indent="0" algn="just" rtl="1">
              <a:buNone/>
            </a:pPr>
            <a:endParaRPr lang="fa-IR" sz="2400" b="1" dirty="0">
              <a:solidFill>
                <a:srgbClr val="002060"/>
              </a:solidFill>
              <a:cs typeface="B Nazanin" panose="00000400000000000000" pitchFamily="2" charset="-78"/>
            </a:endParaRPr>
          </a:p>
        </p:txBody>
      </p:sp>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24490" y="4875296"/>
            <a:ext cx="4037058" cy="1619250"/>
          </a:xfrm>
          <a:prstGeom prst="rect">
            <a:avLst/>
          </a:prstGeom>
        </p:spPr>
      </p:pic>
    </p:spTree>
    <p:extLst>
      <p:ext uri="{BB962C8B-B14F-4D97-AF65-F5344CB8AC3E}">
        <p14:creationId xmlns:p14="http://schemas.microsoft.com/office/powerpoint/2010/main" val="1277319477"/>
      </p:ext>
    </p:extLst>
  </p:cSld>
  <p:clrMapOvr>
    <a:masterClrMapping/>
  </p:clrMapOvr>
  <p:timing>
    <p:tnLst>
      <p:par>
        <p:cTn id="1" dur="indefinite" restart="never" nodeType="tmRoot"/>
      </p:par>
    </p:tnLst>
  </p:timing>
</p:sld>
</file>

<file path=ppt/theme/theme1.xml><?xml version="1.0" encoding="utf-8"?>
<a:theme xmlns:a="http://schemas.openxmlformats.org/drawingml/2006/main" name="Retrospect">
  <a:themeElements>
    <a:clrScheme name="Retrospect">
      <a:dk1>
        <a:sysClr val="windowText" lastClr="000000"/>
      </a:dk1>
      <a:lt1>
        <a:sysClr val="window" lastClr="FFFFFF"/>
      </a:lt1>
      <a:dk2>
        <a:srgbClr val="344068"/>
      </a:dk2>
      <a:lt2>
        <a:srgbClr val="D9E0E6"/>
      </a:lt2>
      <a:accent1>
        <a:srgbClr val="1CADE4"/>
      </a:accent1>
      <a:accent2>
        <a:srgbClr val="2683C6"/>
      </a:accent2>
      <a:accent3>
        <a:srgbClr val="28C4CC"/>
      </a:accent3>
      <a:accent4>
        <a:srgbClr val="42BA97"/>
      </a:accent4>
      <a:accent5>
        <a:srgbClr val="3E8853"/>
      </a:accent5>
      <a:accent6>
        <a:srgbClr val="62A39F"/>
      </a:accent6>
      <a:hlink>
        <a:srgbClr val="6EAC1C"/>
      </a:hlink>
      <a:folHlink>
        <a:srgbClr val="B26B02"/>
      </a:folHlink>
    </a:clrScheme>
    <a:fontScheme name="Retrospect">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Retrospect">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thm15="http://schemas.microsoft.com/office/thememl/2012/main" name="Retrospect" id="{5F128B03-DCCA-4EEB-AB3B-CF2899314A46}" vid="{9CC26709-368C-4D72-9060-94E5B3FF3CD6}"/>
    </a:ext>
  </a:extLst>
</a:theme>
</file>

<file path=ppt/theme/theme2.xml><?xml version="1.0" encoding="utf-8"?>
<a:theme xmlns:a="http://schemas.openxmlformats.org/drawingml/2006/main" name="Wisp">
  <a:themeElements>
    <a:clrScheme name="Red Orange">
      <a:dk1>
        <a:sysClr val="windowText" lastClr="000000"/>
      </a:dk1>
      <a:lt1>
        <a:sysClr val="window" lastClr="FFFFFF"/>
      </a:lt1>
      <a:dk2>
        <a:srgbClr val="505046"/>
      </a:dk2>
      <a:lt2>
        <a:srgbClr val="EEECE1"/>
      </a:lt2>
      <a:accent1>
        <a:srgbClr val="E84C22"/>
      </a:accent1>
      <a:accent2>
        <a:srgbClr val="FFBD47"/>
      </a:accent2>
      <a:accent3>
        <a:srgbClr val="B64926"/>
      </a:accent3>
      <a:accent4>
        <a:srgbClr val="FF8427"/>
      </a:accent4>
      <a:accent5>
        <a:srgbClr val="CC9900"/>
      </a:accent5>
      <a:accent6>
        <a:srgbClr val="B22600"/>
      </a:accent6>
      <a:hlink>
        <a:srgbClr val="CC9900"/>
      </a:hlink>
      <a:folHlink>
        <a:srgbClr val="666699"/>
      </a:folHlink>
    </a:clrScheme>
    <a:fontScheme name="Custom 1">
      <a:majorFont>
        <a:latin typeface="BNAZANIN"/>
        <a:ea typeface=""/>
        <a:cs typeface=""/>
      </a:majorFont>
      <a:minorFont>
        <a:latin typeface="BNAZANIN"/>
        <a:ea typeface=""/>
        <a:cs typeface=""/>
      </a:minorFont>
    </a:fontScheme>
    <a:fmtScheme name="Wisp">
      <a:fillStyleLst>
        <a:solidFill>
          <a:schemeClr val="phClr"/>
        </a:solidFill>
        <a:solidFill>
          <a:schemeClr val="phClr">
            <a:tint val="70000"/>
            <a:lumMod val="104000"/>
          </a:schemeClr>
        </a:solidFill>
        <a:gradFill rotWithShape="1">
          <a:gsLst>
            <a:gs pos="0">
              <a:schemeClr val="phClr">
                <a:tint val="96000"/>
                <a:lumMod val="104000"/>
              </a:schemeClr>
            </a:gs>
            <a:gs pos="100000">
              <a:schemeClr val="phClr">
                <a:shade val="98000"/>
                <a:lumMod val="94000"/>
              </a:schemeClr>
            </a:gs>
          </a:gsLst>
          <a:lin ang="5400000" scaled="0"/>
        </a:gradFill>
      </a:fillStyleLst>
      <a:lnStyleLst>
        <a:ln w="9525" cap="rnd" cmpd="sng" algn="ctr">
          <a:solidFill>
            <a:schemeClr val="phClr">
              <a:shade val="90000"/>
            </a:schemeClr>
          </a:solidFill>
          <a:prstDash val="solid"/>
        </a:ln>
        <a:ln w="15875" cap="rnd" cmpd="sng" algn="ctr">
          <a:solidFill>
            <a:schemeClr val="phClr"/>
          </a:solidFill>
          <a:prstDash val="solid"/>
        </a:ln>
        <a:ln w="22225" cap="rnd" cmpd="sng" algn="ctr">
          <a:solidFill>
            <a:schemeClr val="phClr"/>
          </a:solidFill>
          <a:prstDash val="solid"/>
        </a:ln>
      </a:lnStyleLst>
      <a:effectStyleLst>
        <a:effectStyle>
          <a:effectLst/>
        </a:effectStyle>
        <a:effectStyle>
          <a:effectLst>
            <a:outerShdw blurRad="38100" dist="25400" dir="5400000" rotWithShape="0">
              <a:srgbClr val="000000">
                <a:alpha val="25000"/>
              </a:srgbClr>
            </a:outerShdw>
          </a:effectLst>
        </a:effectStyle>
        <a:effectStyle>
          <a:effectLst>
            <a:outerShdw blurRad="50800" dist="38100" dir="5400000" rotWithShape="0">
              <a:srgbClr val="000000">
                <a:alpha val="60000"/>
              </a:srgbClr>
            </a:outerShdw>
          </a:effectLst>
        </a:effectStyle>
      </a:effectStyleLst>
      <a:bgFillStyleLst>
        <a:solidFill>
          <a:schemeClr val="phClr"/>
        </a:solidFill>
        <a:gradFill rotWithShape="1">
          <a:gsLst>
            <a:gs pos="0">
              <a:schemeClr val="phClr">
                <a:tint val="90000"/>
                <a:lumMod val="120000"/>
              </a:schemeClr>
            </a:gs>
            <a:gs pos="100000">
              <a:schemeClr val="phClr">
                <a:shade val="98000"/>
                <a:satMod val="120000"/>
                <a:lumMod val="98000"/>
              </a:schemeClr>
            </a:gs>
          </a:gsLst>
          <a:lin ang="5400000" scaled="0"/>
        </a:gradFill>
        <a:gradFill rotWithShape="1">
          <a:gsLst>
            <a:gs pos="0">
              <a:schemeClr val="phClr">
                <a:tint val="90000"/>
                <a:satMod val="92000"/>
                <a:lumMod val="120000"/>
              </a:schemeClr>
            </a:gs>
            <a:gs pos="100000">
              <a:schemeClr val="phClr">
                <a:shade val="98000"/>
                <a:satMod val="120000"/>
                <a:lumMod val="98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Wisp" id="{7CB32D59-10C0-40DD-B7BD-2E94284A981C}" vid="{4F34B87B-9C7A-41AE-A6CB-48536223DFFD}"/>
    </a:ext>
  </a:extLst>
</a:theme>
</file>

<file path=ppt/theme/theme3.xml><?xml version="1.0" encoding="utf-8"?>
<a:theme xmlns:a="http://schemas.openxmlformats.org/drawingml/2006/main" name="1_Retrospect">
  <a:themeElements>
    <a:clrScheme name="Retrospect">
      <a:dk1>
        <a:sysClr val="windowText" lastClr="000000"/>
      </a:dk1>
      <a:lt1>
        <a:sysClr val="window" lastClr="FFFFFF"/>
      </a:lt1>
      <a:dk2>
        <a:srgbClr val="344068"/>
      </a:dk2>
      <a:lt2>
        <a:srgbClr val="D9E0E6"/>
      </a:lt2>
      <a:accent1>
        <a:srgbClr val="1CADE4"/>
      </a:accent1>
      <a:accent2>
        <a:srgbClr val="2683C6"/>
      </a:accent2>
      <a:accent3>
        <a:srgbClr val="28C4CC"/>
      </a:accent3>
      <a:accent4>
        <a:srgbClr val="42BA97"/>
      </a:accent4>
      <a:accent5>
        <a:srgbClr val="3E8853"/>
      </a:accent5>
      <a:accent6>
        <a:srgbClr val="62A39F"/>
      </a:accent6>
      <a:hlink>
        <a:srgbClr val="6EAC1C"/>
      </a:hlink>
      <a:folHlink>
        <a:srgbClr val="B26B02"/>
      </a:folHlink>
    </a:clrScheme>
    <a:fontScheme name="Retrospect">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Retrospect">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thm15="http://schemas.microsoft.com/office/thememl/2012/main" name="Retrospect" id="{5F128B03-DCCA-4EEB-AB3B-CF2899314A46}" vid="{9CC26709-368C-4D72-9060-94E5B3FF3CD6}"/>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Ion</Template>
  <TotalTime>1268</TotalTime>
  <Words>3604</Words>
  <Application>Microsoft Office PowerPoint</Application>
  <PresentationFormat>Widescreen</PresentationFormat>
  <Paragraphs>362</Paragraphs>
  <Slides>64</Slides>
  <Notes>1</Notes>
  <HiddenSlides>0</HiddenSlides>
  <MMClips>0</MMClips>
  <ScaleCrop>false</ScaleCrop>
  <HeadingPairs>
    <vt:vector size="6" baseType="variant">
      <vt:variant>
        <vt:lpstr>Fonts Used</vt:lpstr>
      </vt:variant>
      <vt:variant>
        <vt:i4>8</vt:i4>
      </vt:variant>
      <vt:variant>
        <vt:lpstr>Theme</vt:lpstr>
      </vt:variant>
      <vt:variant>
        <vt:i4>3</vt:i4>
      </vt:variant>
      <vt:variant>
        <vt:lpstr>Slide Titles</vt:lpstr>
      </vt:variant>
      <vt:variant>
        <vt:i4>64</vt:i4>
      </vt:variant>
    </vt:vector>
  </HeadingPairs>
  <TitlesOfParts>
    <vt:vector size="75" baseType="lpstr">
      <vt:lpstr>Arial</vt:lpstr>
      <vt:lpstr>B Nazanin</vt:lpstr>
      <vt:lpstr>B Titr</vt:lpstr>
      <vt:lpstr>BNAZANIN</vt:lpstr>
      <vt:lpstr>Calibri</vt:lpstr>
      <vt:lpstr>Calibri Light</vt:lpstr>
      <vt:lpstr>Wingdings</vt:lpstr>
      <vt:lpstr>Wingdings 3</vt:lpstr>
      <vt:lpstr>Retrospect</vt:lpstr>
      <vt:lpstr>Wisp</vt:lpstr>
      <vt:lpstr>1_Retrospect</vt:lpstr>
      <vt:lpstr>PowerPoint Presentation</vt:lpstr>
      <vt:lpstr>برنامه غربالگری بیماری های متابولیک ارثی نوزادان</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اجرای برنامه</vt:lpstr>
      <vt:lpstr>نمونه گیری و ارسال نمونه به آزمایشگاه منتخب غربالگری</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غربالگری نوزادان بستری در بیمارستان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دستورالعمل برنامه غربالگری نوزادان برای بیماری های متابولیک ارثی در مناطق پایلوت مجری برنامه، بازنگری دوم، سال 1401</dc:title>
  <dc:creator>A.R.I</dc:creator>
  <cp:lastModifiedBy>A.R.I</cp:lastModifiedBy>
  <cp:revision>132</cp:revision>
  <dcterms:created xsi:type="dcterms:W3CDTF">2022-11-13T06:45:53Z</dcterms:created>
  <dcterms:modified xsi:type="dcterms:W3CDTF">2023-07-30T06:13:47Z</dcterms:modified>
</cp:coreProperties>
</file>